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 id="2147484320" r:id="rId3"/>
  </p:sldMasterIdLst>
  <p:notesMasterIdLst>
    <p:notesMasterId r:id="rId71"/>
  </p:notesMasterIdLst>
  <p:sldIdLst>
    <p:sldId id="2666" r:id="rId4"/>
    <p:sldId id="2689" r:id="rId5"/>
    <p:sldId id="2657" r:id="rId6"/>
    <p:sldId id="2658" r:id="rId7"/>
    <p:sldId id="2659" r:id="rId8"/>
    <p:sldId id="2660" r:id="rId9"/>
    <p:sldId id="2696" r:id="rId10"/>
    <p:sldId id="2697" r:id="rId11"/>
    <p:sldId id="2693" r:id="rId12"/>
    <p:sldId id="2694" r:id="rId13"/>
    <p:sldId id="2690" r:id="rId14"/>
    <p:sldId id="2691" r:id="rId15"/>
    <p:sldId id="2699" r:id="rId16"/>
    <p:sldId id="2692" r:id="rId17"/>
    <p:sldId id="2783" r:id="rId18"/>
    <p:sldId id="2804" r:id="rId19"/>
    <p:sldId id="2805" r:id="rId20"/>
    <p:sldId id="141168489" r:id="rId21"/>
    <p:sldId id="2743" r:id="rId22"/>
    <p:sldId id="2744" r:id="rId23"/>
    <p:sldId id="2748" r:id="rId24"/>
    <p:sldId id="141168490" r:id="rId25"/>
    <p:sldId id="2746" r:id="rId26"/>
    <p:sldId id="141168487" r:id="rId27"/>
    <p:sldId id="141168488" r:id="rId28"/>
    <p:sldId id="2700" r:id="rId29"/>
    <p:sldId id="2732" r:id="rId30"/>
    <p:sldId id="2796" r:id="rId31"/>
    <p:sldId id="2650" r:id="rId32"/>
    <p:sldId id="141168485" r:id="rId33"/>
    <p:sldId id="141168486" r:id="rId34"/>
    <p:sldId id="2740" r:id="rId35"/>
    <p:sldId id="2762" r:id="rId36"/>
    <p:sldId id="2653" r:id="rId37"/>
    <p:sldId id="2667" r:id="rId38"/>
    <p:sldId id="2668" r:id="rId39"/>
    <p:sldId id="2774" r:id="rId40"/>
    <p:sldId id="2781" r:id="rId41"/>
    <p:sldId id="2803" r:id="rId42"/>
    <p:sldId id="2776" r:id="rId43"/>
    <p:sldId id="2778" r:id="rId44"/>
    <p:sldId id="2780" r:id="rId45"/>
    <p:sldId id="2775" r:id="rId46"/>
    <p:sldId id="2801" r:id="rId47"/>
    <p:sldId id="2802" r:id="rId48"/>
    <p:sldId id="2782" r:id="rId49"/>
    <p:sldId id="2799" r:id="rId50"/>
    <p:sldId id="2800" r:id="rId51"/>
    <p:sldId id="2731" r:id="rId52"/>
    <p:sldId id="2786" r:id="rId53"/>
    <p:sldId id="2794" r:id="rId54"/>
    <p:sldId id="2792" r:id="rId55"/>
    <p:sldId id="2795" r:id="rId56"/>
    <p:sldId id="141168483" r:id="rId57"/>
    <p:sldId id="2728" r:id="rId58"/>
    <p:sldId id="141168484" r:id="rId59"/>
    <p:sldId id="141168482" r:id="rId60"/>
    <p:sldId id="2706" r:id="rId61"/>
    <p:sldId id="2707" r:id="rId62"/>
    <p:sldId id="2708" r:id="rId63"/>
    <p:sldId id="258" r:id="rId64"/>
    <p:sldId id="267" r:id="rId65"/>
    <p:sldId id="2806" r:id="rId66"/>
    <p:sldId id="2729" r:id="rId67"/>
    <p:sldId id="2797" r:id="rId68"/>
    <p:sldId id="2730" r:id="rId69"/>
    <p:sldId id="287" r:id="rId70"/>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50000"/>
    <a:srgbClr val="0000FF"/>
    <a:srgbClr val="1B44A7"/>
    <a:srgbClr val="D76F59"/>
    <a:srgbClr val="FF5BD0"/>
    <a:srgbClr val="9D381C"/>
    <a:srgbClr val="B4FFB2"/>
    <a:srgbClr val="00813C"/>
    <a:srgbClr val="EC5798"/>
    <a:srgbClr val="D7FB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41" autoAdjust="0"/>
    <p:restoredTop sz="87727" autoAdjust="0"/>
  </p:normalViewPr>
  <p:slideViewPr>
    <p:cSldViewPr snapToGrid="0">
      <p:cViewPr varScale="1">
        <p:scale>
          <a:sx n="65" d="100"/>
          <a:sy n="65" d="100"/>
        </p:scale>
        <p:origin x="216" y="656"/>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2/4/20</a:t>
            </a:fld>
            <a:endParaRPr lang="en-US" dirty="0"/>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dirty="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dirty="0"/>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support this 2 phases commit, is </a:t>
            </a:r>
          </a:p>
          <a:p>
            <a:r>
              <a:rPr lang="en-US" dirty="0"/>
              <a:t>1- to generate event with transaction, from the write model. </a:t>
            </a:r>
          </a:p>
          <a:p>
            <a:r>
              <a:rPr lang="en-US" dirty="0"/>
              <a:t>2- Then consume the event </a:t>
            </a:r>
          </a:p>
          <a:p>
            <a:r>
              <a:rPr lang="en-US" dirty="0"/>
              <a:t>3- write to the DB and commit the read offset </a:t>
            </a:r>
          </a:p>
          <a:p>
            <a:r>
              <a:rPr lang="en-US" dirty="0"/>
              <a:t>4- in case of write to the DB error, persist to an error log and notify administrator</a:t>
            </a:r>
          </a:p>
          <a:p>
            <a:r>
              <a:rPr lang="en-US" dirty="0"/>
              <a:t>5- Expose a CLI with admin API </a:t>
            </a:r>
          </a:p>
          <a:p>
            <a:r>
              <a:rPr lang="en-US" dirty="0"/>
              <a:t>6- So admin user can retrigger the consumer read operation from last committed offset.</a:t>
            </a:r>
          </a:p>
        </p:txBody>
      </p:sp>
      <p:sp>
        <p:nvSpPr>
          <p:cNvPr id="4" name="Slide Number Placeholder 3"/>
          <p:cNvSpPr>
            <a:spLocks noGrp="1"/>
          </p:cNvSpPr>
          <p:nvPr>
            <p:ph type="sldNum" sz="quarter" idx="5"/>
          </p:nvPr>
        </p:nvSpPr>
        <p:spPr/>
        <p:txBody>
          <a:bodyPr/>
          <a:lstStyle/>
          <a:p>
            <a:fld id="{18D02FFD-07D4-5C4F-BD77-921008177348}" type="slidenum">
              <a:rPr lang="en-US" smtClean="0"/>
              <a:t>18</a:t>
            </a:fld>
            <a:endParaRPr lang="en-US"/>
          </a:p>
        </p:txBody>
      </p:sp>
    </p:spTree>
    <p:extLst>
      <p:ext uri="{BB962C8B-B14F-4D97-AF65-F5344CB8AC3E}">
        <p14:creationId xmlns:p14="http://schemas.microsoft.com/office/powerpoint/2010/main" val="2245610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order is created, it can be updated at any time by the user until he books it for the final order. As soon as the order is booked, the process needs to allocate the voyage, assign containers and update the list of container to load for a voyage at the ship context level. Those actions / commands are chained. The Final state (in this schema not in the reality as the process has more steps) is the Order assigned state in the order microservice.</a:t>
            </a:r>
          </a:p>
          <a:p>
            <a:endParaRPr lang="en-US" dirty="0"/>
          </a:p>
          <a:p>
            <a:endParaRPr lang="en-US" dirty="0"/>
          </a:p>
          <a:p>
            <a:r>
              <a:rPr lang="en-US" sz="900" b="0" i="1" kern="1200" dirty="0">
                <a:solidFill>
                  <a:schemeClr val="tx1"/>
                </a:solidFill>
                <a:effectLst/>
                <a:latin typeface="+mn-lt"/>
                <a:ea typeface="+mn-ea"/>
                <a:cs typeface="+mn-cs"/>
              </a:rPr>
              <a:t>Consider the lost request and its idempotent execution. In the past, a form would have multiple carbon copies with a printed serial number on top of them. When a purchase-order request was submitted, a copy was kept in the file of the submitter and placed in a folder with the expected date of the response. If the form and its work were not completed by the expected date, the submitter would initiate an inquiry and ask to locate the purchase-order form in question. Even if the work was lost, the purchase-order would be resubmitted without modification to ensure a lack of confusion in the processing of the work. You wouldn’t change the number of items being ordered as that may cause confusion. The unique serial number on the top would act as a mechanism to ensure the work was not performed twice.</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142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the first service executes a transaction and then publishes an event. It maintains the business entity status, (</a:t>
            </a:r>
            <a:r>
              <a:rPr lang="en-US" sz="900" b="0" i="0" kern="1200" dirty="0" err="1">
                <a:solidFill>
                  <a:schemeClr val="tx1"/>
                </a:solidFill>
                <a:effectLst/>
                <a:latin typeface="+mn-lt"/>
                <a:ea typeface="+mn-ea"/>
                <a:cs typeface="+mn-cs"/>
              </a:rPr>
              <a:t>order.status</a:t>
            </a:r>
            <a:r>
              <a:rPr lang="en-US" sz="900" b="0" i="0" kern="1200" dirty="0">
                <a:solidFill>
                  <a:schemeClr val="tx1"/>
                </a:solidFill>
                <a:effectLst/>
                <a:latin typeface="+mn-lt"/>
                <a:ea typeface="+mn-ea"/>
                <a:cs typeface="+mn-cs"/>
              </a:rPr>
              <a:t>) to the pending state until it is completed. This event is listened by one or more services which execute local transactions and publish (or not) new events.</a:t>
            </a:r>
          </a:p>
          <a:p>
            <a:pPr fontAlgn="base"/>
            <a:r>
              <a:rPr lang="en-US" sz="900" b="0" kern="1200" dirty="0">
                <a:solidFill>
                  <a:schemeClr val="tx1"/>
                </a:solidFill>
                <a:effectLst/>
                <a:latin typeface="+mn-lt"/>
                <a:ea typeface="+mn-ea"/>
                <a:cs typeface="+mn-cs"/>
              </a:rPr>
              <a:t>The distributed transaction ends when the last service executes its local transaction and does not publish any events or the event published is not heard by any of the saga’s participants.</a:t>
            </a:r>
            <a:endParaRPr lang="en-US" sz="9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723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9789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2708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If anything fails, it is also responsible for coordinating the rollback by sending commands to each participant to undo the previous operation.</a:t>
            </a:r>
          </a:p>
          <a:p>
            <a:r>
              <a:rPr lang="en-US" sz="900" b="0" i="0" kern="1200" dirty="0">
                <a:solidFill>
                  <a:schemeClr val="tx1"/>
                </a:solidFill>
                <a:effectLst/>
                <a:latin typeface="+mn-lt"/>
                <a:ea typeface="+mn-ea"/>
                <a:cs typeface="+mn-cs"/>
              </a:rPr>
              <a:t>orchestrator is a State Machine where each transformation corresponds to a command or message.</a:t>
            </a:r>
          </a:p>
          <a:p>
            <a:r>
              <a:rPr lang="en-US" sz="900" b="0" i="0" kern="1200" dirty="0">
                <a:solidFill>
                  <a:schemeClr val="tx1"/>
                </a:solidFill>
                <a:effectLst/>
                <a:latin typeface="+mn-lt"/>
                <a:ea typeface="+mn-ea"/>
                <a:cs typeface="+mn-cs"/>
              </a:rPr>
              <a:t>Rollbacks are a lot easier when you have an orchestrator to coordinate everything</a:t>
            </a: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6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28</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Producer sends 3 records with different keys, as it is idempotent and transactional, producer id and sequence number are added to the records metadata.</a:t>
            </a:r>
          </a:p>
          <a:p>
            <a:r>
              <a:rPr lang="en-US" dirty="0"/>
              <a:t>partition leader keeps the producer id and last committed sequence number in a log, per topic - partition</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30</a:t>
            </a:fld>
            <a:endParaRPr lang="en-US" altLang="en-US" dirty="0"/>
          </a:p>
        </p:txBody>
      </p:sp>
    </p:spTree>
    <p:extLst>
      <p:ext uri="{BB962C8B-B14F-4D97-AF65-F5344CB8AC3E}">
        <p14:creationId xmlns:p14="http://schemas.microsoft.com/office/powerpoint/2010/main" val="4229833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of retries, the events that were not  committed are accepted, the ones with a sequence id &lt;= of the one in the log, </a:t>
            </a:r>
            <a:r>
              <a:rPr lang="en-US"/>
              <a:t>are rejected.</a:t>
            </a:r>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31</a:t>
            </a:fld>
            <a:endParaRPr lang="en-US" altLang="en-US" dirty="0"/>
          </a:p>
        </p:txBody>
      </p:sp>
    </p:spTree>
    <p:extLst>
      <p:ext uri="{BB962C8B-B14F-4D97-AF65-F5344CB8AC3E}">
        <p14:creationId xmlns:p14="http://schemas.microsoft.com/office/powerpoint/2010/main" val="2104102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32</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33</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34</a:t>
            </a:fld>
            <a:endParaRPr lang="en-US" altLang="en-US" dirty="0"/>
          </a:p>
        </p:txBody>
      </p:sp>
    </p:spTree>
    <p:extLst>
      <p:ext uri="{BB962C8B-B14F-4D97-AF65-F5344CB8AC3E}">
        <p14:creationId xmlns:p14="http://schemas.microsoft.com/office/powerpoint/2010/main" val="440756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35</a:t>
            </a:fld>
            <a:endParaRPr lang="en-US" altLang="en-US" dirty="0"/>
          </a:p>
        </p:txBody>
      </p:sp>
    </p:spTree>
    <p:extLst>
      <p:ext uri="{BB962C8B-B14F-4D97-AF65-F5344CB8AC3E}">
        <p14:creationId xmlns:p14="http://schemas.microsoft.com/office/powerpoint/2010/main" val="3734528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44</a:t>
            </a:fld>
            <a:endParaRPr lang="en-US" altLang="en-US" dirty="0"/>
          </a:p>
        </p:txBody>
      </p:sp>
    </p:spTree>
    <p:extLst>
      <p:ext uri="{BB962C8B-B14F-4D97-AF65-F5344CB8AC3E}">
        <p14:creationId xmlns:p14="http://schemas.microsoft.com/office/powerpoint/2010/main" val="1347545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a:t>
            </a:r>
            <a:r>
              <a:rPr lang="en-US" dirty="0" err="1"/>
              <a:t>orderID</a:t>
            </a:r>
            <a:r>
              <a:rPr lang="en-US" dirty="0"/>
              <a:t> int, </a:t>
            </a:r>
            <a:r>
              <a:rPr lang="en-US" dirty="0" err="1"/>
              <a:t>anAttribute</a:t>
            </a:r>
            <a:r>
              <a:rPr lang="en-US" dirty="0"/>
              <a:t> varchar (30))</a:t>
            </a:r>
          </a:p>
          <a:p>
            <a:pPr lvl="1"/>
            <a:r>
              <a:rPr lang="en-US" dirty="0"/>
              <a:t>A Kafka mapping might use </a:t>
            </a:r>
            <a:r>
              <a:rPr lang="en-US" dirty="0" err="1"/>
              <a:t>orderID</a:t>
            </a:r>
            <a:r>
              <a:rPr lang="en-US" dirty="0"/>
              <a:t>=24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50</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51</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52</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53</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B00C-73AA-4145-8D89-18934B00791C}" type="slidenum">
              <a:rPr lang="en-US" smtClean="0"/>
              <a:t>62</a:t>
            </a:fld>
            <a:endParaRPr lang="en-US"/>
          </a:p>
        </p:txBody>
      </p:sp>
    </p:spTree>
    <p:extLst>
      <p:ext uri="{BB962C8B-B14F-4D97-AF65-F5344CB8AC3E}">
        <p14:creationId xmlns:p14="http://schemas.microsoft.com/office/powerpoint/2010/main" val="2600216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67</a:t>
            </a:fld>
            <a:endParaRPr lang="en-US"/>
          </a:p>
        </p:txBody>
      </p:sp>
    </p:spTree>
    <p:extLst>
      <p:ext uri="{BB962C8B-B14F-4D97-AF65-F5344CB8AC3E}">
        <p14:creationId xmlns:p14="http://schemas.microsoft.com/office/powerpoint/2010/main" val="2325188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11</a:t>
            </a:fld>
            <a:endParaRPr lang="en-US" altLang="en-US" dirty="0"/>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dirty="0"/>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5668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71924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637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2/4/20</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0DFDE45A-B8C1-EA45-B13B-756A2F07719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974044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
        <p:nvSpPr>
          <p:cNvPr id="7" name="Footer Placeholder 6">
            <a:extLst>
              <a:ext uri="{FF2B5EF4-FFF2-40B4-BE49-F238E27FC236}">
                <a16:creationId xmlns:a16="http://schemas.microsoft.com/office/drawing/2014/main" id="{AB844537-9AEC-1E4F-B2D7-2A8E0564CF0B}"/>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4123192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
        <p:nvSpPr>
          <p:cNvPr id="9" name="Footer Placeholder 8">
            <a:extLst>
              <a:ext uri="{FF2B5EF4-FFF2-40B4-BE49-F238E27FC236}">
                <a16:creationId xmlns:a16="http://schemas.microsoft.com/office/drawing/2014/main" id="{2A30AC8F-7E57-784F-9862-A1209A120597}"/>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1571944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E3B174D3-E532-7D49-A765-441D5FE46C7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2322550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
        <p:nvSpPr>
          <p:cNvPr id="4" name="Footer Placeholder 3">
            <a:extLst>
              <a:ext uri="{FF2B5EF4-FFF2-40B4-BE49-F238E27FC236}">
                <a16:creationId xmlns:a16="http://schemas.microsoft.com/office/drawing/2014/main" id="{62EC6C3C-0787-A445-9A6E-799792E2DBE3}"/>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9285386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16583539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5"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5"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8864507" y="6472537"/>
            <a:ext cx="3054351" cy="2314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9" rIns="92075" bIns="46039">
            <a:spAutoFit/>
          </a:bodyPr>
          <a:lstStyle/>
          <a:p>
            <a:pPr algn="r"/>
            <a:r>
              <a:rPr lang="en-US" sz="900" dirty="0">
                <a:solidFill>
                  <a:schemeClr val="bg1"/>
                </a:solidFill>
              </a:rPr>
              <a:t>© 2017 IBM Corporation</a:t>
            </a:r>
          </a:p>
        </p:txBody>
      </p:sp>
      <p:sp>
        <p:nvSpPr>
          <p:cNvPr id="48" name="Rectangle 6"/>
          <p:cNvSpPr>
            <a:spLocks noChangeArrowheads="1"/>
          </p:cNvSpPr>
          <p:nvPr userDrawn="1"/>
        </p:nvSpPr>
        <p:spPr bwMode="auto">
          <a:xfrm>
            <a:off x="190500" y="6456363"/>
            <a:ext cx="552451" cy="2476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solidFill>
                  <a:schemeClr val="bg1"/>
                </a:solidFill>
                <a:cs typeface="+mn-cs"/>
              </a:rPr>
              <a:pPr>
                <a:defRPr/>
              </a:pPr>
              <a:t>‹#›</a:t>
            </a:fld>
            <a:endParaRPr lang="en-US" sz="1000" dirty="0">
              <a:solidFill>
                <a:schemeClr val="bg1"/>
              </a:solidFill>
              <a:cs typeface="+mn-cs"/>
            </a:endParaRPr>
          </a:p>
        </p:txBody>
      </p:sp>
      <p:sp>
        <p:nvSpPr>
          <p:cNvPr id="6" name="Footer Placeholder 2">
            <a:extLst>
              <a:ext uri="{FF2B5EF4-FFF2-40B4-BE49-F238E27FC236}">
                <a16:creationId xmlns:a16="http://schemas.microsoft.com/office/drawing/2014/main" id="{3C0A6CD8-0E77-2441-A76C-FEBFA356B6ED}"/>
              </a:ext>
            </a:extLst>
          </p:cNvPr>
          <p:cNvSpPr>
            <a:spLocks noGrp="1"/>
          </p:cNvSpPr>
          <p:nvPr>
            <p:ph type="ftr" sz="quarter" idx="3"/>
          </p:nvPr>
        </p:nvSpPr>
        <p:spPr>
          <a:xfrm>
            <a:off x="306021" y="6445253"/>
            <a:ext cx="4114800" cy="366183"/>
          </a:xfrm>
          <a:prstGeom prst="rect">
            <a:avLst/>
          </a:prstGeom>
        </p:spPr>
        <p:txBody>
          <a:bodyPr vert="horz" lIns="91440" tIns="45720" rIns="91440" bIns="45720" rtlCol="0" anchor="ctr"/>
          <a:lstStyle>
            <a:lvl1pPr algn="l">
              <a:defRPr sz="1333">
                <a:solidFill>
                  <a:schemeClr val="tx1"/>
                </a:solidFill>
                <a:latin typeface="IBM Plex Sans" panose="020B0503050203000203" pitchFamily="34" charset="77"/>
              </a:defRPr>
            </a:lvl1pPr>
          </a:lstStyle>
          <a:p>
            <a:r>
              <a:rPr lang="en-US" dirty="0"/>
              <a:t>IBM </a:t>
            </a:r>
            <a:r>
              <a:rPr lang="en-US" b="1" dirty="0"/>
              <a:t>Garage </a:t>
            </a:r>
            <a:r>
              <a:rPr lang="en-US" dirty="0"/>
              <a:t>for Cloud</a:t>
            </a:r>
            <a:endParaRPr lang="en-US" b="1" dirty="0"/>
          </a:p>
        </p:txBody>
      </p:sp>
    </p:spTree>
    <p:extLst>
      <p:ext uri="{BB962C8B-B14F-4D97-AF65-F5344CB8AC3E}">
        <p14:creationId xmlns:p14="http://schemas.microsoft.com/office/powerpoint/2010/main" val="6970761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5"/>
            <a:ext cx="11874501" cy="5132388"/>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1679023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8B78BE-A1C1-C040-9EC2-32558A1F8DA0}"/>
              </a:ext>
            </a:extLst>
          </p:cNvPr>
          <p:cNvSpPr>
            <a:spLocks noGrp="1"/>
          </p:cNvSpPr>
          <p:nvPr>
            <p:ph type="ftr" sz="quarter" idx="16"/>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
        <p:nvSpPr>
          <p:cNvPr id="4" name="Slide Number Placeholder 3">
            <a:extLst>
              <a:ext uri="{FF2B5EF4-FFF2-40B4-BE49-F238E27FC236}">
                <a16:creationId xmlns:a16="http://schemas.microsoft.com/office/drawing/2014/main" id="{BA5187CF-0467-984C-9664-57988E5767C0}"/>
              </a:ext>
            </a:extLst>
          </p:cNvPr>
          <p:cNvSpPr>
            <a:spLocks noGrp="1"/>
          </p:cNvSpPr>
          <p:nvPr>
            <p:ph type="sldNum" sz="quarter" idx="17"/>
          </p:nvPr>
        </p:nvSpPr>
        <p:spPr/>
        <p:txBody>
          <a:body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spTree>
    <p:extLst>
      <p:ext uri="{BB962C8B-B14F-4D97-AF65-F5344CB8AC3E}">
        <p14:creationId xmlns:p14="http://schemas.microsoft.com/office/powerpoint/2010/main" val="207308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dirty="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5.png"/><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dirty="0">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dirty="0">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0">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8"/>
            <a:ext cx="11190816" cy="880533"/>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91584" y="1202269"/>
            <a:ext cx="11190816" cy="4923367"/>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1200">
                <a:solidFill>
                  <a:schemeClr val="accent2"/>
                </a:solidFill>
              </a:defRPr>
            </a:lvl1p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3456" y="6516277"/>
            <a:ext cx="262565" cy="299651"/>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1"/>
            <a:ext cx="72000" cy="964897"/>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endParaRPr kumimoji="0" lang="en-GB" sz="2933" b="0" i="0" u="none" strike="noStrike" kern="1200" cap="none" spc="0" normalizeH="0" baseline="0" noProof="0" dirty="0">
              <a:ln>
                <a:noFill/>
              </a:ln>
              <a:solidFill>
                <a:srgbClr val="0064FF"/>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929B290-76D7-F043-ABD6-D504C5E5BC70}"/>
              </a:ext>
            </a:extLst>
          </p:cNvPr>
          <p:cNvSpPr/>
          <p:nvPr userDrawn="1"/>
        </p:nvSpPr>
        <p:spPr>
          <a:xfrm>
            <a:off x="4828059" y="6527727"/>
            <a:ext cx="2432076" cy="297454"/>
          </a:xfrm>
          <a:prstGeom prst="rect">
            <a:avLst/>
          </a:prstGeom>
        </p:spPr>
        <p:txBody>
          <a:bodyPr wrap="none">
            <a:spAutoFit/>
          </a:bodyPr>
          <a:lstStyle/>
          <a:p>
            <a:r>
              <a:rPr lang="en-US" sz="1333" dirty="0"/>
              <a:t>© Copyright IBM Corporation </a:t>
            </a:r>
          </a:p>
        </p:txBody>
      </p:sp>
    </p:spTree>
    <p:extLst>
      <p:ext uri="{BB962C8B-B14F-4D97-AF65-F5344CB8AC3E}">
        <p14:creationId xmlns:p14="http://schemas.microsoft.com/office/powerpoint/2010/main" val="3298815542"/>
      </p:ext>
    </p:extLst>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Lst>
  <p:hf hdr="0" ftr="0" dt="0"/>
  <p:txStyles>
    <p:titleStyle>
      <a:lvl1pPr algn="l" defTabSz="609570" rtl="0" eaLnBrk="0" fontAlgn="base" hangingPunct="0">
        <a:spcBef>
          <a:spcPct val="0"/>
        </a:spcBef>
        <a:spcAft>
          <a:spcPct val="0"/>
        </a:spcAft>
        <a:defRPr sz="3733" kern="1200">
          <a:solidFill>
            <a:schemeClr val="accent1"/>
          </a:solidFill>
          <a:latin typeface="+mj-lt"/>
          <a:ea typeface="ＭＳ Ｐゴシック" charset="0"/>
          <a:cs typeface="+mj-cs"/>
        </a:defRPr>
      </a:lvl1pPr>
      <a:lvl2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2pPr>
      <a:lvl3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3pPr>
      <a:lvl4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4pPr>
      <a:lvl5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5pPr>
      <a:lvl6pPr marL="609570" algn="l" defTabSz="609570" rtl="0" fontAlgn="base">
        <a:spcBef>
          <a:spcPct val="0"/>
        </a:spcBef>
        <a:spcAft>
          <a:spcPct val="0"/>
        </a:spcAft>
        <a:defRPr sz="3733">
          <a:solidFill>
            <a:schemeClr val="accent1"/>
          </a:solidFill>
          <a:latin typeface="Arial" panose="020B0604020202020204" pitchFamily="34" charset="0"/>
        </a:defRPr>
      </a:lvl6pPr>
      <a:lvl7pPr marL="1219140" algn="l" defTabSz="609570" rtl="0" fontAlgn="base">
        <a:spcBef>
          <a:spcPct val="0"/>
        </a:spcBef>
        <a:spcAft>
          <a:spcPct val="0"/>
        </a:spcAft>
        <a:defRPr sz="3733">
          <a:solidFill>
            <a:schemeClr val="accent1"/>
          </a:solidFill>
          <a:latin typeface="Arial" panose="020B0604020202020204" pitchFamily="34" charset="0"/>
        </a:defRPr>
      </a:lvl7pPr>
      <a:lvl8pPr marL="1828709" algn="l" defTabSz="609570" rtl="0" fontAlgn="base">
        <a:spcBef>
          <a:spcPct val="0"/>
        </a:spcBef>
        <a:spcAft>
          <a:spcPct val="0"/>
        </a:spcAft>
        <a:defRPr sz="3733">
          <a:solidFill>
            <a:schemeClr val="accent1"/>
          </a:solidFill>
          <a:latin typeface="Arial" panose="020B0604020202020204" pitchFamily="34" charset="0"/>
        </a:defRPr>
      </a:lvl8pPr>
      <a:lvl9pPr marL="2438278" algn="l" defTabSz="609570" rtl="0" fontAlgn="base">
        <a:spcBef>
          <a:spcPct val="0"/>
        </a:spcBef>
        <a:spcAft>
          <a:spcPct val="0"/>
        </a:spcAft>
        <a:defRPr sz="3733">
          <a:solidFill>
            <a:schemeClr val="accent1"/>
          </a:solidFill>
          <a:latin typeface="Arial" panose="020B0604020202020204" pitchFamily="34" charset="0"/>
        </a:defRPr>
      </a:lvl9pPr>
    </p:titleStyle>
    <p:bodyStyle>
      <a:lvl1pPr marL="241289" indent="-241289" algn="l" defTabSz="609570" rtl="0" eaLnBrk="0" fontAlgn="base" hangingPunct="0">
        <a:spcBef>
          <a:spcPts val="800"/>
        </a:spcBef>
        <a:spcAft>
          <a:spcPct val="0"/>
        </a:spcAft>
        <a:buClr>
          <a:schemeClr val="accent1"/>
        </a:buClr>
        <a:buFont typeface="Arial" charset="0"/>
        <a:buChar char="•"/>
        <a:defRPr sz="2667" kern="1200">
          <a:solidFill>
            <a:srgbClr val="777677"/>
          </a:solidFill>
          <a:latin typeface="IBM Plex Sans" panose="020B0503050203000203" pitchFamily="34" charset="77"/>
          <a:ea typeface="ＭＳ Ｐゴシック" charset="0"/>
          <a:cs typeface="+mn-cs"/>
        </a:defRPr>
      </a:lvl1pPr>
      <a:lvl2pPr marL="560889" indent="-241289" algn="l" defTabSz="609570" rtl="0" eaLnBrk="0" fontAlgn="base" hangingPunct="0">
        <a:spcBef>
          <a:spcPts val="8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791595" indent="-230706" algn="l" defTabSz="609570" rtl="0" eaLnBrk="0" fontAlgn="base" hangingPunct="0">
        <a:spcBef>
          <a:spcPts val="800"/>
        </a:spcBef>
        <a:spcAft>
          <a:spcPct val="0"/>
        </a:spcAft>
        <a:buFont typeface="Arial" charset="0"/>
        <a:buChar char="•"/>
        <a:defRPr sz="2133" kern="1200">
          <a:solidFill>
            <a:schemeClr val="accent2"/>
          </a:solidFill>
          <a:latin typeface="IBM Plex Sans" panose="020B0503050203000203" pitchFamily="34" charset="77"/>
          <a:ea typeface="ＭＳ Ｐゴシック" charset="0"/>
          <a:cs typeface="+mn-cs"/>
        </a:defRPr>
      </a:lvl3pPr>
      <a:lvl4pPr marL="1191625" indent="-400031"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4pPr>
      <a:lvl5pPr marL="1432912" indent="-241289"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hyperlink" Target="https://ibm-cloud-architecture.github.io/refarch-kc-order-ms/" TargetMode="External"/><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www.cs.cornell.edu/andru/cs711/2002fa/reading/sagas.pdf"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23.tiff"/><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tiff"/><Relationship Id="rId4" Type="http://schemas.openxmlformats.org/officeDocument/2006/relationships/image" Target="../media/image26.emf"/><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2.jpeg"/><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19.pn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36.tiff"/><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37.gif"/></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6.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hyperlink" Target="https://ibm-cloud-architecture.github.io/refarch-kc/avro/avro/" TargetMode="External"/><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Views</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19675" y="593728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dirty="0">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dirty="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902811" cy="369332"/>
          </a:xfrm>
          <a:prstGeom prst="rect">
            <a:avLst/>
          </a:prstGeom>
          <a:noFill/>
        </p:spPr>
        <p:txBody>
          <a:bodyPr wrap="none" rtlCol="0">
            <a:spAutoFit/>
          </a:bodyPr>
          <a:lstStyle/>
          <a:p>
            <a:r>
              <a:rPr lang="en-US" dirty="0">
                <a:solidFill>
                  <a:schemeClr val="accent1">
                    <a:lumMod val="25000"/>
                  </a:schemeClr>
                </a:solidFill>
              </a:rPr>
              <a:t>reefers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75" name="Elbow Connector 74">
            <a:extLst>
              <a:ext uri="{FF2B5EF4-FFF2-40B4-BE49-F238E27FC236}">
                <a16:creationId xmlns:a16="http://schemas.microsoft.com/office/drawing/2014/main" id="{701BCF6D-628A-DC43-841F-0725F635D9CE}"/>
              </a:ext>
            </a:extLst>
          </p:cNvPr>
          <p:cNvCxnSpPr>
            <a:cxnSpLocks/>
            <a:stCxn id="34" idx="0"/>
          </p:cNvCxnSpPr>
          <p:nvPr/>
        </p:nvCxnSpPr>
        <p:spPr>
          <a:xfrm rot="16200000" flipV="1">
            <a:off x="2887682" y="3889349"/>
            <a:ext cx="1672992" cy="11950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94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11</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7030A0"/>
                </a:solidFill>
              </a:rPr>
              <a:t>BFF</a:t>
            </a:r>
          </a:p>
        </p:txBody>
      </p:sp>
      <p:cxnSp>
        <p:nvCxnSpPr>
          <p:cNvPr id="60" name="Elbow Connector 59"/>
          <p:cNvCxnSpPr>
            <a:cxnSpLocks/>
            <a:stCxn id="34" idx="2"/>
            <a:endCxn id="89" idx="0"/>
          </p:cNvCxnSpPr>
          <p:nvPr/>
        </p:nvCxnSpPr>
        <p:spPr>
          <a:xfrm rot="5400000">
            <a:off x="7799448" y="1440461"/>
            <a:ext cx="486418" cy="1177524"/>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265144" y="2020366"/>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71" idx="0"/>
            <a:endCxn id="88" idx="2"/>
          </p:cNvCxnSpPr>
          <p:nvPr/>
        </p:nvCxnSpPr>
        <p:spPr>
          <a:xfrm rot="5400000" flipH="1" flipV="1">
            <a:off x="6133872" y="3928745"/>
            <a:ext cx="1798100" cy="84803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cxnSp>
        <p:nvCxnSpPr>
          <p:cNvPr id="79" name="Elbow Connector 78"/>
          <p:cNvCxnSpPr>
            <a:cxnSpLocks/>
            <a:stCxn id="47" idx="2"/>
            <a:endCxn id="57" idx="0"/>
          </p:cNvCxnSpPr>
          <p:nvPr/>
        </p:nvCxnSpPr>
        <p:spPr>
          <a:xfrm rot="16200000" flipH="1">
            <a:off x="4089619" y="4115965"/>
            <a:ext cx="1782141" cy="63265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230303" y="3349666"/>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6907601" y="253807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6913084" y="227243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784" y="3857595"/>
            <a:ext cx="335218" cy="234487"/>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649923" y="293629"/>
            <a:ext cx="825169" cy="4782774"/>
          </a:xfrm>
          <a:prstGeom prst="bentConnector4">
            <a:avLst>
              <a:gd name="adj1" fmla="val -53136"/>
              <a:gd name="adj2" fmla="val 8480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1538EF0B-59D3-DA45-BBC7-29DCDD44BC4F}"/>
              </a:ext>
            </a:extLst>
          </p:cNvPr>
          <p:cNvCxnSpPr>
            <a:cxnSpLocks/>
            <a:stCxn id="47" idx="2"/>
            <a:endCxn id="72" idx="0"/>
          </p:cNvCxnSpPr>
          <p:nvPr/>
        </p:nvCxnSpPr>
        <p:spPr>
          <a:xfrm rot="16200000" flipH="1">
            <a:off x="4903255" y="3302329"/>
            <a:ext cx="1710590" cy="2188379"/>
          </a:xfrm>
          <a:prstGeom prst="bentConnector3">
            <a:avLst>
              <a:gd name="adj1" fmla="val 5262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AB5AC61F-B86D-6042-90F0-AC7894411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029" y="4303415"/>
            <a:ext cx="345797" cy="241887"/>
          </a:xfrm>
          <a:prstGeom prst="rect">
            <a:avLst/>
          </a:prstGeom>
        </p:spPr>
      </p:pic>
      <p:cxnSp>
        <p:nvCxnSpPr>
          <p:cNvPr id="51" name="Elbow Connector 50">
            <a:extLst>
              <a:ext uri="{FF2B5EF4-FFF2-40B4-BE49-F238E27FC236}">
                <a16:creationId xmlns:a16="http://schemas.microsoft.com/office/drawing/2014/main" id="{C782B5B0-CEF4-E34D-9F25-C381D086F4CE}"/>
              </a:ext>
            </a:extLst>
          </p:cNvPr>
          <p:cNvCxnSpPr>
            <a:cxnSpLocks/>
            <a:stCxn id="45" idx="0"/>
          </p:cNvCxnSpPr>
          <p:nvPr/>
        </p:nvCxnSpPr>
        <p:spPr>
          <a:xfrm rot="5400000" flipH="1" flipV="1">
            <a:off x="4057458" y="4342863"/>
            <a:ext cx="1739342" cy="221663"/>
          </a:xfrm>
          <a:prstGeom prst="bentConnector3">
            <a:avLst>
              <a:gd name="adj1" fmla="val 327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EC171DB-A9CA-514A-9D2A-3C1953F73DB1}"/>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40" name="Rounded Rectangle 39">
            <a:extLst>
              <a:ext uri="{FF2B5EF4-FFF2-40B4-BE49-F238E27FC236}">
                <a16:creationId xmlns:a16="http://schemas.microsoft.com/office/drawing/2014/main" id="{5A3F16A0-BDFE-3444-B6E1-4F41C1FA00E7}"/>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41" name="Rounded Rectangle 40">
            <a:extLst>
              <a:ext uri="{FF2B5EF4-FFF2-40B4-BE49-F238E27FC236}">
                <a16:creationId xmlns:a16="http://schemas.microsoft.com/office/drawing/2014/main" id="{BB4D6964-BA9E-8549-8AF0-1E0A0986DD58}"/>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42" name="Rounded Rectangle 41">
            <a:extLst>
              <a:ext uri="{FF2B5EF4-FFF2-40B4-BE49-F238E27FC236}">
                <a16:creationId xmlns:a16="http://schemas.microsoft.com/office/drawing/2014/main" id="{36BFD4D9-CCD4-164A-A9A1-992E5F2AE2A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43" name="Rounded Rectangle 42">
            <a:extLst>
              <a:ext uri="{FF2B5EF4-FFF2-40B4-BE49-F238E27FC236}">
                <a16:creationId xmlns:a16="http://schemas.microsoft.com/office/drawing/2014/main" id="{FD226F07-4CE9-7042-91B1-C0BD76B58B71}"/>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45" name="Rounded Rectangle 44">
            <a:extLst>
              <a:ext uri="{FF2B5EF4-FFF2-40B4-BE49-F238E27FC236}">
                <a16:creationId xmlns:a16="http://schemas.microsoft.com/office/drawing/2014/main" id="{19576252-7983-8442-BA76-119C223FDF26}"/>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54" name="Rounded Rectangle 53">
            <a:extLst>
              <a:ext uri="{FF2B5EF4-FFF2-40B4-BE49-F238E27FC236}">
                <a16:creationId xmlns:a16="http://schemas.microsoft.com/office/drawing/2014/main" id="{97A34AA3-C8A7-DE43-8DC0-5ECF24AE18C2}"/>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57" name="Rounded Rectangle 56">
            <a:extLst>
              <a:ext uri="{FF2B5EF4-FFF2-40B4-BE49-F238E27FC236}">
                <a16:creationId xmlns:a16="http://schemas.microsoft.com/office/drawing/2014/main" id="{1AC83709-7CA2-574F-897A-8EEFB939892B}"/>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64" name="AutoShape 4">
            <a:extLst>
              <a:ext uri="{FF2B5EF4-FFF2-40B4-BE49-F238E27FC236}">
                <a16:creationId xmlns:a16="http://schemas.microsoft.com/office/drawing/2014/main" id="{E0F92012-4D62-7547-9DEC-EE007CB2DAB6}"/>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65" name="Picture 64">
            <a:extLst>
              <a:ext uri="{FF2B5EF4-FFF2-40B4-BE49-F238E27FC236}">
                <a16:creationId xmlns:a16="http://schemas.microsoft.com/office/drawing/2014/main" id="{83C9F576-EACA-3846-AF69-E5C468F887BF}"/>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8598947" y="5802742"/>
            <a:ext cx="959343" cy="504270"/>
          </a:xfrm>
          <a:prstGeom prst="rect">
            <a:avLst/>
          </a:prstGeom>
        </p:spPr>
      </p:pic>
      <p:sp>
        <p:nvSpPr>
          <p:cNvPr id="68" name="TextBox 67">
            <a:extLst>
              <a:ext uri="{FF2B5EF4-FFF2-40B4-BE49-F238E27FC236}">
                <a16:creationId xmlns:a16="http://schemas.microsoft.com/office/drawing/2014/main" id="{56340D26-D64A-F946-9A7B-E1A66FC281C6}"/>
              </a:ext>
            </a:extLst>
          </p:cNvPr>
          <p:cNvSpPr txBox="1"/>
          <p:nvPr/>
        </p:nvSpPr>
        <p:spPr>
          <a:xfrm>
            <a:off x="3390292" y="5007855"/>
            <a:ext cx="1326004" cy="276999"/>
          </a:xfrm>
          <a:prstGeom prst="rect">
            <a:avLst/>
          </a:prstGeom>
          <a:noFill/>
        </p:spPr>
        <p:txBody>
          <a:bodyPr wrap="none" rtlCol="0">
            <a:spAutoFit/>
          </a:bodyPr>
          <a:lstStyle/>
          <a:p>
            <a:r>
              <a:rPr lang="en-US" sz="1200" dirty="0">
                <a:solidFill>
                  <a:schemeClr val="accent1">
                    <a:lumMod val="25000"/>
                  </a:schemeClr>
                </a:solidFill>
              </a:rPr>
              <a:t>orderCommands</a:t>
            </a:r>
          </a:p>
        </p:txBody>
      </p:sp>
      <p:sp>
        <p:nvSpPr>
          <p:cNvPr id="69" name="Rounded Rectangle 68">
            <a:extLst>
              <a:ext uri="{FF2B5EF4-FFF2-40B4-BE49-F238E27FC236}">
                <a16:creationId xmlns:a16="http://schemas.microsoft.com/office/drawing/2014/main" id="{D424E221-0145-CA4B-B312-20BBD8AAFD3E}"/>
              </a:ext>
            </a:extLst>
          </p:cNvPr>
          <p:cNvSpPr/>
          <p:nvPr/>
        </p:nvSpPr>
        <p:spPr bwMode="auto">
          <a:xfrm>
            <a:off x="5996723"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70" name="Rounded Rectangle 69">
            <a:extLst>
              <a:ext uri="{FF2B5EF4-FFF2-40B4-BE49-F238E27FC236}">
                <a16:creationId xmlns:a16="http://schemas.microsoft.com/office/drawing/2014/main" id="{669E969B-6146-AD4A-A3D5-9908FB0C890D}"/>
              </a:ext>
            </a:extLst>
          </p:cNvPr>
          <p:cNvSpPr/>
          <p:nvPr/>
        </p:nvSpPr>
        <p:spPr bwMode="auto">
          <a:xfrm>
            <a:off x="6240560"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71" name="Rounded Rectangle 70">
            <a:extLst>
              <a:ext uri="{FF2B5EF4-FFF2-40B4-BE49-F238E27FC236}">
                <a16:creationId xmlns:a16="http://schemas.microsoft.com/office/drawing/2014/main" id="{056FF504-5BFB-7744-9DCA-1F4AEF2D30E2}"/>
              </a:ext>
            </a:extLst>
          </p:cNvPr>
          <p:cNvSpPr/>
          <p:nvPr/>
        </p:nvSpPr>
        <p:spPr bwMode="auto">
          <a:xfrm>
            <a:off x="6486122"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72" name="Rounded Rectangle 71">
            <a:extLst>
              <a:ext uri="{FF2B5EF4-FFF2-40B4-BE49-F238E27FC236}">
                <a16:creationId xmlns:a16="http://schemas.microsoft.com/office/drawing/2014/main" id="{89CEA747-2318-8C4B-85AB-22D1D2A917EE}"/>
              </a:ext>
            </a:extLst>
          </p:cNvPr>
          <p:cNvSpPr/>
          <p:nvPr/>
        </p:nvSpPr>
        <p:spPr bwMode="auto">
          <a:xfrm>
            <a:off x="6729959"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75" name="TextBox 74">
            <a:extLst>
              <a:ext uri="{FF2B5EF4-FFF2-40B4-BE49-F238E27FC236}">
                <a16:creationId xmlns:a16="http://schemas.microsoft.com/office/drawing/2014/main" id="{361A2E5B-430E-1240-B930-F78FDFE0D8D6}"/>
              </a:ext>
            </a:extLst>
          </p:cNvPr>
          <p:cNvSpPr txBox="1"/>
          <p:nvPr/>
        </p:nvSpPr>
        <p:spPr>
          <a:xfrm>
            <a:off x="6091295" y="5968797"/>
            <a:ext cx="619080" cy="276999"/>
          </a:xfrm>
          <a:prstGeom prst="rect">
            <a:avLst/>
          </a:prstGeom>
          <a:noFill/>
        </p:spPr>
        <p:txBody>
          <a:bodyPr wrap="none" rtlCol="0">
            <a:spAutoFit/>
          </a:bodyPr>
          <a:lstStyle/>
          <a:p>
            <a:r>
              <a:rPr lang="en-US" sz="1200" dirty="0">
                <a:solidFill>
                  <a:schemeClr val="accent1">
                    <a:lumMod val="25000"/>
                  </a:schemeClr>
                </a:solidFill>
              </a:rPr>
              <a:t>orders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755" y="3974838"/>
            <a:ext cx="368430" cy="257719"/>
          </a:xfrm>
          <a:prstGeom prst="rect">
            <a:avLst/>
          </a:prstGeom>
        </p:spPr>
      </p:pic>
    </p:spTree>
    <p:extLst>
      <p:ext uri="{BB962C8B-B14F-4D97-AF65-F5344CB8AC3E}">
        <p14:creationId xmlns:p14="http://schemas.microsoft.com/office/powerpoint/2010/main" val="99619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7030A0"/>
                </a:solidFill>
              </a:rPr>
              <a:t>OrderTopic</a:t>
            </a:r>
            <a:endParaRPr lang="en-US" sz="1000" dirty="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dirty="0"/>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13</a:t>
            </a:fld>
            <a:endParaRPr lang="en-US" dirty="0">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Pending</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5" idx="2"/>
          </p:cNvCxnSpPr>
          <p:nvPr/>
        </p:nvCxnSpPr>
        <p:spPr>
          <a:xfrm rot="5400000" flipH="1">
            <a:off x="1424891" y="1910313"/>
            <a:ext cx="245108" cy="200283"/>
          </a:xfrm>
          <a:prstGeom prst="curvedConnector4">
            <a:avLst>
              <a:gd name="adj1" fmla="val -134686"/>
              <a:gd name="adj2" fmla="val 214138"/>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5" idx="6"/>
            <a:endCxn id="41" idx="0"/>
          </p:cNvCxnSpPr>
          <p:nvPr/>
        </p:nvCxnSpPr>
        <p:spPr>
          <a:xfrm>
            <a:off x="2814919" y="1887900"/>
            <a:ext cx="1883930" cy="822153"/>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41" idx="4"/>
            <a:endCxn id="14" idx="1"/>
          </p:cNvCxnSpPr>
          <p:nvPr/>
        </p:nvCxnSpPr>
        <p:spPr>
          <a:xfrm rot="5400000">
            <a:off x="2889496" y="3602459"/>
            <a:ext cx="1895017" cy="172369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3915184" y="2710053"/>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a:off x="5482513" y="3113425"/>
            <a:ext cx="993300" cy="1008846"/>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dirty="0"/>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dirty="0"/>
              <a:t>Order Delivery</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dirty="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87012" y="2326838"/>
            <a:ext cx="1268296" cy="307777"/>
          </a:xfrm>
          <a:prstGeom prst="rect">
            <a:avLst/>
          </a:prstGeom>
          <a:noFill/>
        </p:spPr>
        <p:txBody>
          <a:bodyPr wrap="none" rtlCol="0">
            <a:spAutoFit/>
          </a:bodyPr>
          <a:lstStyle/>
          <a:p>
            <a:r>
              <a:rPr lang="en-US" sz="1400" dirty="0">
                <a:solidFill>
                  <a:schemeClr val="accent5">
                    <a:lumMod val="75000"/>
                  </a:schemeClr>
                </a:solidFill>
              </a:rPr>
              <a:t>Update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2243475" y="4305564"/>
            <a:ext cx="1249060" cy="307777"/>
          </a:xfrm>
          <a:prstGeom prst="rect">
            <a:avLst/>
          </a:prstGeom>
          <a:noFill/>
        </p:spPr>
        <p:txBody>
          <a:bodyPr wrap="none" rtlCol="0">
            <a:spAutoFit/>
          </a:bodyPr>
          <a:lstStyle/>
          <a:p>
            <a:r>
              <a:rPr lang="en-US" sz="1400" dirty="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083888" y="1698546"/>
            <a:ext cx="1966949" cy="523220"/>
          </a:xfrm>
          <a:prstGeom prst="rect">
            <a:avLst/>
          </a:prstGeom>
          <a:noFill/>
        </p:spPr>
        <p:txBody>
          <a:bodyPr wrap="none" rtlCol="0">
            <a:spAutoFit/>
          </a:bodyPr>
          <a:lstStyle/>
          <a:p>
            <a:r>
              <a:rPr lang="en-US" sz="1400" dirty="0">
                <a:solidFill>
                  <a:schemeClr val="accent5">
                    <a:lumMod val="75000"/>
                  </a:schemeClr>
                </a:solidFill>
              </a:rPr>
              <a:t>Allocate Voyage and   </a:t>
            </a:r>
          </a:p>
          <a:p>
            <a:r>
              <a:rPr lang="en-US" sz="1400" dirty="0">
                <a:solidFill>
                  <a:schemeClr val="accent5">
                    <a:lumMod val="75000"/>
                  </a:schemeClr>
                </a:solidFill>
              </a:rPr>
              <a:t>Container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7CCA8D2F-C01E-BB48-A29A-835424B929A3}"/>
              </a:ext>
            </a:extLst>
          </p:cNvPr>
          <p:cNvSpPr txBox="1"/>
          <p:nvPr/>
        </p:nvSpPr>
        <p:spPr>
          <a:xfrm>
            <a:off x="4751586" y="3971725"/>
            <a:ext cx="1407758" cy="307777"/>
          </a:xfrm>
          <a:prstGeom prst="rect">
            <a:avLst/>
          </a:prstGeom>
          <a:noFill/>
        </p:spPr>
        <p:txBody>
          <a:bodyPr wrap="none" rtlCol="0">
            <a:spAutoFit/>
          </a:bodyPr>
          <a:lstStyle/>
          <a:p>
            <a:r>
              <a:rPr lang="en-US" sz="1400" dirty="0">
                <a:solidFill>
                  <a:schemeClr val="accent5">
                    <a:lumMod val="75000"/>
                  </a:schemeClr>
                </a:solidFill>
              </a:rPr>
              <a:t>Load Container</a:t>
            </a:r>
          </a:p>
        </p:txBody>
      </p:sp>
      <p:sp>
        <p:nvSpPr>
          <p:cNvPr id="50" name="TextBox 49">
            <a:extLst>
              <a:ext uri="{FF2B5EF4-FFF2-40B4-BE49-F238E27FC236}">
                <a16:creationId xmlns:a16="http://schemas.microsoft.com/office/drawing/2014/main" id="{6DC50200-881A-E644-808C-FDBB828FDAF6}"/>
              </a:ext>
            </a:extLst>
          </p:cNvPr>
          <p:cNvSpPr txBox="1"/>
          <p:nvPr/>
        </p:nvSpPr>
        <p:spPr>
          <a:xfrm>
            <a:off x="7785376" y="2566022"/>
            <a:ext cx="1577676" cy="307777"/>
          </a:xfrm>
          <a:prstGeom prst="rect">
            <a:avLst/>
          </a:prstGeom>
          <a:noFill/>
        </p:spPr>
        <p:txBody>
          <a:bodyPr wrap="none" rtlCol="0">
            <a:spAutoFit/>
          </a:bodyPr>
          <a:lstStyle/>
          <a:p>
            <a:r>
              <a:rPr lang="en-US" sz="1400" dirty="0">
                <a:solidFill>
                  <a:schemeClr val="accent5">
                    <a:lumMod val="75000"/>
                  </a:schemeClr>
                </a:solidFill>
              </a:rPr>
              <a:t>Unload Container</a:t>
            </a:r>
          </a:p>
        </p:txBody>
      </p:sp>
      <p:sp>
        <p:nvSpPr>
          <p:cNvPr id="52" name="TextBox 51">
            <a:extLst>
              <a:ext uri="{FF2B5EF4-FFF2-40B4-BE49-F238E27FC236}">
                <a16:creationId xmlns:a16="http://schemas.microsoft.com/office/drawing/2014/main" id="{BD72C1D7-4E3A-4641-9824-0C3D69CC2D8E}"/>
              </a:ext>
            </a:extLst>
          </p:cNvPr>
          <p:cNvSpPr txBox="1"/>
          <p:nvPr/>
        </p:nvSpPr>
        <p:spPr>
          <a:xfrm>
            <a:off x="8043142" y="4532992"/>
            <a:ext cx="1577676" cy="307777"/>
          </a:xfrm>
          <a:prstGeom prst="rect">
            <a:avLst/>
          </a:prstGeom>
          <a:noFill/>
        </p:spPr>
        <p:txBody>
          <a:bodyPr wrap="none" rtlCol="0">
            <a:spAutoFit/>
          </a:bodyPr>
          <a:lstStyle/>
          <a:p>
            <a:r>
              <a:rPr lang="en-US" sz="1400" dirty="0">
                <a:solidFill>
                  <a:schemeClr val="accent5">
                    <a:lumMod val="75000"/>
                  </a:schemeClr>
                </a:solidFill>
              </a:rPr>
              <a:t>Unload Container</a:t>
            </a:r>
          </a:p>
        </p:txBody>
      </p:sp>
    </p:spTree>
    <p:extLst>
      <p:ext uri="{BB962C8B-B14F-4D97-AF65-F5344CB8AC3E}">
        <p14:creationId xmlns:p14="http://schemas.microsoft.com/office/powerpoint/2010/main" val="33541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dirty="0"/>
              <a:t>Order id, addresses, customer id, product id, container id</a:t>
            </a:r>
          </a:p>
          <a:p>
            <a:r>
              <a:rPr lang="en-US" sz="1200" dirty="0"/>
              <a:t>Order specifics attributes</a:t>
            </a:r>
          </a:p>
          <a:p>
            <a:r>
              <a:rPr lang="en-US" sz="1200" dirty="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dirty="0"/>
              <a:t>Customer id</a:t>
            </a:r>
          </a:p>
          <a:p>
            <a:r>
              <a:rPr lang="en-US" sz="1400" dirty="0" err="1"/>
              <a:t>Src</a:t>
            </a:r>
            <a:r>
              <a:rPr lang="en-US" sz="1400" dirty="0"/>
              <a:t> and </a:t>
            </a:r>
            <a:r>
              <a:rPr lang="en-US" sz="1400" dirty="0" err="1"/>
              <a:t>dest</a:t>
            </a:r>
            <a:r>
              <a:rPr lang="en-US" sz="1400" dirty="0"/>
              <a:t> addresses</a:t>
            </a:r>
          </a:p>
          <a:p>
            <a:r>
              <a:rPr lang="en-US" sz="1400" dirty="0"/>
              <a:t>Product id, quantity</a:t>
            </a:r>
          </a:p>
          <a:p>
            <a:r>
              <a:rPr lang="en-US" sz="1400" dirty="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err="1"/>
              <a:t>OrderEvents</a:t>
            </a:r>
            <a:endParaRPr lang="en-US" sz="1400" dirty="0"/>
          </a:p>
          <a:p>
            <a:r>
              <a:rPr lang="en-US" sz="1400" dirty="0" err="1"/>
              <a:t>OrderCreated</a:t>
            </a:r>
            <a:endParaRPr lang="en-US" sz="1400" dirty="0"/>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6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103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129" idx="0"/>
          </p:cNvCxnSpPr>
          <p:nvPr/>
        </p:nvCxnSpPr>
        <p:spPr>
          <a:xfrm rot="5400000">
            <a:off x="5021686" y="24009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2035537"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Query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736141" y="1820753"/>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cxnSp>
        <p:nvCxnSpPr>
          <p:cNvPr id="96" name="Elbow Connector 95">
            <a:extLst>
              <a:ext uri="{FF2B5EF4-FFF2-40B4-BE49-F238E27FC236}">
                <a16:creationId xmlns:a16="http://schemas.microsoft.com/office/drawing/2014/main" id="{46E8A0B6-0C4A-4B4D-9770-7DF204ECD572}"/>
              </a:ext>
            </a:extLst>
          </p:cNvPr>
          <p:cNvCxnSpPr>
            <a:cxnSpLocks/>
            <a:stCxn id="113" idx="2"/>
            <a:endCxn id="130" idx="0"/>
          </p:cNvCxnSpPr>
          <p:nvPr/>
        </p:nvCxnSpPr>
        <p:spPr>
          <a:xfrm rot="16200000" flipH="1">
            <a:off x="944230" y="2548553"/>
            <a:ext cx="1405034" cy="1215462"/>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453662" y="1465544"/>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Group 133">
            <a:extLst>
              <a:ext uri="{FF2B5EF4-FFF2-40B4-BE49-F238E27FC236}">
                <a16:creationId xmlns:a16="http://schemas.microsoft.com/office/drawing/2014/main" id="{7F0FE88C-7CBF-5843-BBB9-A9E88E369BC3}"/>
              </a:ext>
            </a:extLst>
          </p:cNvPr>
          <p:cNvGrpSpPr/>
          <p:nvPr/>
        </p:nvGrpSpPr>
        <p:grpSpPr>
          <a:xfrm>
            <a:off x="6120497" y="1465544"/>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4" name="TextBox 53">
            <a:extLst>
              <a:ext uri="{FF2B5EF4-FFF2-40B4-BE49-F238E27FC236}">
                <a16:creationId xmlns:a16="http://schemas.microsoft.com/office/drawing/2014/main" id="{53753ADA-5916-EC42-9C0A-2FD9CB43B637}"/>
              </a:ext>
            </a:extLst>
          </p:cNvPr>
          <p:cNvSpPr txBox="1"/>
          <p:nvPr/>
        </p:nvSpPr>
        <p:spPr>
          <a:xfrm>
            <a:off x="1939741" y="4293086"/>
            <a:ext cx="944489" cy="261610"/>
          </a:xfrm>
          <a:prstGeom prst="rect">
            <a:avLst/>
          </a:prstGeom>
          <a:noFill/>
        </p:spPr>
        <p:txBody>
          <a:bodyPr wrap="square" rtlCol="0">
            <a:spAutoFit/>
          </a:bodyPr>
          <a:lstStyle/>
          <a:p>
            <a:r>
              <a:rPr lang="en-US" sz="1050" dirty="0">
                <a:solidFill>
                  <a:schemeClr val="tx1">
                    <a:lumMod val="50000"/>
                  </a:schemeClr>
                </a:solidFill>
              </a:rPr>
              <a:t>orders</a:t>
            </a:r>
          </a:p>
        </p:txBody>
      </p:sp>
      <p:sp>
        <p:nvSpPr>
          <p:cNvPr id="73" name="Rounded Rectangle 72">
            <a:extLst>
              <a:ext uri="{FF2B5EF4-FFF2-40B4-BE49-F238E27FC236}">
                <a16:creationId xmlns:a16="http://schemas.microsoft.com/office/drawing/2014/main" id="{1A68B7F4-1C1C-F94D-868E-82229EB92566}"/>
              </a:ext>
            </a:extLst>
          </p:cNvPr>
          <p:cNvSpPr/>
          <p:nvPr/>
        </p:nvSpPr>
        <p:spPr>
          <a:xfrm>
            <a:off x="8418349"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782544" y="1465544"/>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3" name="Rounded Rectangle 92">
            <a:extLst>
              <a:ext uri="{FF2B5EF4-FFF2-40B4-BE49-F238E27FC236}">
                <a16:creationId xmlns:a16="http://schemas.microsoft.com/office/drawing/2014/main" id="{5C7E11EA-E206-8345-A19A-6B007202FE94}"/>
              </a:ext>
            </a:extLst>
          </p:cNvPr>
          <p:cNvSpPr/>
          <p:nvPr/>
        </p:nvSpPr>
        <p:spPr bwMode="auto">
          <a:xfrm>
            <a:off x="1419452" y="3858801"/>
            <a:ext cx="243837" cy="46029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95" name="Rounded Rectangle 94">
            <a:extLst>
              <a:ext uri="{FF2B5EF4-FFF2-40B4-BE49-F238E27FC236}">
                <a16:creationId xmlns:a16="http://schemas.microsoft.com/office/drawing/2014/main" id="{E26C16AC-7008-4A46-AD36-46645DB3C7FB}"/>
              </a:ext>
            </a:extLst>
          </p:cNvPr>
          <p:cNvSpPr/>
          <p:nvPr/>
        </p:nvSpPr>
        <p:spPr bwMode="auto">
          <a:xfrm>
            <a:off x="1663289" y="3858801"/>
            <a:ext cx="243837" cy="460299"/>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7" name="Rounded Rectangle 96">
            <a:extLst>
              <a:ext uri="{FF2B5EF4-FFF2-40B4-BE49-F238E27FC236}">
                <a16:creationId xmlns:a16="http://schemas.microsoft.com/office/drawing/2014/main" id="{9127DA93-E419-E74E-A990-28018E8C98DA}"/>
              </a:ext>
            </a:extLst>
          </p:cNvPr>
          <p:cNvSpPr/>
          <p:nvPr/>
        </p:nvSpPr>
        <p:spPr bwMode="auto">
          <a:xfrm>
            <a:off x="1908852" y="3858801"/>
            <a:ext cx="238110" cy="460300"/>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8" name="AutoShape 4">
            <a:extLst>
              <a:ext uri="{FF2B5EF4-FFF2-40B4-BE49-F238E27FC236}">
                <a16:creationId xmlns:a16="http://schemas.microsoft.com/office/drawing/2014/main" id="{3CBA2A17-AB28-2647-A4E9-02707BBDAD6C}"/>
              </a:ext>
            </a:extLst>
          </p:cNvPr>
          <p:cNvSpPr>
            <a:spLocks noChangeArrowheads="1"/>
          </p:cNvSpPr>
          <p:nvPr/>
        </p:nvSpPr>
        <p:spPr bwMode="auto">
          <a:xfrm>
            <a:off x="1009555" y="3512899"/>
            <a:ext cx="7737891"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10" name="Picture 109">
            <a:extLst>
              <a:ext uri="{FF2B5EF4-FFF2-40B4-BE49-F238E27FC236}">
                <a16:creationId xmlns:a16="http://schemas.microsoft.com/office/drawing/2014/main" id="{63F523E6-3106-FB44-9B28-72DAA802C729}"/>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66792" y="4266059"/>
            <a:ext cx="959343" cy="504270"/>
          </a:xfrm>
          <a:prstGeom prst="rect">
            <a:avLst/>
          </a:prstGeom>
        </p:spPr>
      </p:pic>
      <p:pic>
        <p:nvPicPr>
          <p:cNvPr id="112" name="Picture 111">
            <a:extLst>
              <a:ext uri="{FF2B5EF4-FFF2-40B4-BE49-F238E27FC236}">
                <a16:creationId xmlns:a16="http://schemas.microsoft.com/office/drawing/2014/main" id="{7C089C25-1AB1-E14D-914B-07E5F372B0B5}"/>
              </a:ext>
            </a:extLst>
          </p:cNvPr>
          <p:cNvPicPr>
            <a:picLocks noChangeAspect="1"/>
          </p:cNvPicPr>
          <p:nvPr/>
        </p:nvPicPr>
        <p:blipFill>
          <a:blip r:embed="rId5"/>
          <a:stretch>
            <a:fillRect/>
          </a:stretch>
        </p:blipFill>
        <p:spPr>
          <a:xfrm>
            <a:off x="10587421" y="2510971"/>
            <a:ext cx="300230" cy="274496"/>
          </a:xfrm>
          <a:prstGeom prst="rect">
            <a:avLst/>
          </a:prstGeom>
        </p:spPr>
      </p:pic>
      <p:sp>
        <p:nvSpPr>
          <p:cNvPr id="113" name="Rounded Rectangle 112">
            <a:extLst>
              <a:ext uri="{FF2B5EF4-FFF2-40B4-BE49-F238E27FC236}">
                <a16:creationId xmlns:a16="http://schemas.microsoft.com/office/drawing/2014/main" id="{78CB5F32-1A44-E148-A249-7041E420B6E7}"/>
              </a:ext>
            </a:extLst>
          </p:cNvPr>
          <p:cNvSpPr/>
          <p:nvPr/>
        </p:nvSpPr>
        <p:spPr>
          <a:xfrm>
            <a:off x="295596"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Command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grpSp>
        <p:nvGrpSpPr>
          <p:cNvPr id="114" name="Group 113">
            <a:extLst>
              <a:ext uri="{FF2B5EF4-FFF2-40B4-BE49-F238E27FC236}">
                <a16:creationId xmlns:a16="http://schemas.microsoft.com/office/drawing/2014/main" id="{7C1A0C07-FA2F-744A-8C19-FB838FADB7B8}"/>
              </a:ext>
            </a:extLst>
          </p:cNvPr>
          <p:cNvGrpSpPr/>
          <p:nvPr/>
        </p:nvGrpSpPr>
        <p:grpSpPr>
          <a:xfrm>
            <a:off x="713721" y="1465544"/>
            <a:ext cx="835775" cy="355209"/>
            <a:chOff x="2605549" y="2273123"/>
            <a:chExt cx="835775" cy="355209"/>
          </a:xfrm>
        </p:grpSpPr>
        <p:grpSp>
          <p:nvGrpSpPr>
            <p:cNvPr id="115" name="Group 114">
              <a:extLst>
                <a:ext uri="{FF2B5EF4-FFF2-40B4-BE49-F238E27FC236}">
                  <a16:creationId xmlns:a16="http://schemas.microsoft.com/office/drawing/2014/main" id="{29593F61-E9FA-0D42-BF48-CD233D0F2593}"/>
                </a:ext>
              </a:extLst>
            </p:cNvPr>
            <p:cNvGrpSpPr/>
            <p:nvPr/>
          </p:nvGrpSpPr>
          <p:grpSpPr>
            <a:xfrm>
              <a:off x="2605549" y="2273123"/>
              <a:ext cx="253071" cy="355209"/>
              <a:chOff x="2605549" y="2282084"/>
              <a:chExt cx="253071" cy="355209"/>
            </a:xfrm>
          </p:grpSpPr>
          <p:sp>
            <p:nvSpPr>
              <p:cNvPr id="122" name="Oval 121">
                <a:extLst>
                  <a:ext uri="{FF2B5EF4-FFF2-40B4-BE49-F238E27FC236}">
                    <a16:creationId xmlns:a16="http://schemas.microsoft.com/office/drawing/2014/main" id="{E687C5A8-42AB-9844-A9E9-2621FEEB36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71B9233D-73A3-5A4E-8A55-6FEBD2E355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6D81F24B-B37A-F24E-B252-FF5D70281FC4}"/>
                </a:ext>
              </a:extLst>
            </p:cNvPr>
            <p:cNvGrpSpPr/>
            <p:nvPr/>
          </p:nvGrpSpPr>
          <p:grpSpPr>
            <a:xfrm>
              <a:off x="2901383" y="2273123"/>
              <a:ext cx="253071" cy="355209"/>
              <a:chOff x="2605549" y="2282084"/>
              <a:chExt cx="253071" cy="355209"/>
            </a:xfrm>
          </p:grpSpPr>
          <p:sp>
            <p:nvSpPr>
              <p:cNvPr id="120" name="Oval 119">
                <a:extLst>
                  <a:ext uri="{FF2B5EF4-FFF2-40B4-BE49-F238E27FC236}">
                    <a16:creationId xmlns:a16="http://schemas.microsoft.com/office/drawing/2014/main" id="{1C5DD500-3CC8-0743-866D-D08B6FBB292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991DCB97-4F83-9844-8FE9-BBF4704ED6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8AA84E14-5DFC-CD4B-B416-D7FA4745DB45}"/>
                </a:ext>
              </a:extLst>
            </p:cNvPr>
            <p:cNvGrpSpPr/>
            <p:nvPr/>
          </p:nvGrpSpPr>
          <p:grpSpPr>
            <a:xfrm>
              <a:off x="3188253" y="2273123"/>
              <a:ext cx="253071" cy="355209"/>
              <a:chOff x="2605549" y="2282084"/>
              <a:chExt cx="253071" cy="355209"/>
            </a:xfrm>
          </p:grpSpPr>
          <p:sp>
            <p:nvSpPr>
              <p:cNvPr id="118" name="Oval 117">
                <a:extLst>
                  <a:ext uri="{FF2B5EF4-FFF2-40B4-BE49-F238E27FC236}">
                    <a16:creationId xmlns:a16="http://schemas.microsoft.com/office/drawing/2014/main" id="{9A226E73-D25F-D34C-BA36-DD4D1B3F3F5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19" name="Straight Connector 118">
                <a:extLst>
                  <a:ext uri="{FF2B5EF4-FFF2-40B4-BE49-F238E27FC236}">
                    <a16:creationId xmlns:a16="http://schemas.microsoft.com/office/drawing/2014/main" id="{AB869CEE-C871-7E48-9831-6EECAA1F2E9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11" name="Picture 40">
            <a:extLst>
              <a:ext uri="{FF2B5EF4-FFF2-40B4-BE49-F238E27FC236}">
                <a16:creationId xmlns:a16="http://schemas.microsoft.com/office/drawing/2014/main" id="{D62159F7-C0EF-FB4A-A2F9-00BA9D10F7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16" y="238401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40">
            <a:extLst>
              <a:ext uri="{FF2B5EF4-FFF2-40B4-BE49-F238E27FC236}">
                <a16:creationId xmlns:a16="http://schemas.microsoft.com/office/drawing/2014/main" id="{C7716C5D-1CD8-C04A-86B6-56F6516FD4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6391" y="2375035"/>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AutoShape 4">
            <a:extLst>
              <a:ext uri="{FF2B5EF4-FFF2-40B4-BE49-F238E27FC236}">
                <a16:creationId xmlns:a16="http://schemas.microsoft.com/office/drawing/2014/main" id="{0073CDD1-7E99-8140-9697-12B285B48C2E}"/>
              </a:ext>
            </a:extLst>
          </p:cNvPr>
          <p:cNvSpPr>
            <a:spLocks noChangeArrowheads="1"/>
          </p:cNvSpPr>
          <p:nvPr/>
        </p:nvSpPr>
        <p:spPr bwMode="auto">
          <a:xfrm>
            <a:off x="135467" y="1164491"/>
            <a:ext cx="10760108" cy="1606050"/>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26" name="Picture 125">
            <a:extLst>
              <a:ext uri="{FF2B5EF4-FFF2-40B4-BE49-F238E27FC236}">
                <a16:creationId xmlns:a16="http://schemas.microsoft.com/office/drawing/2014/main" id="{D3763439-2970-954F-9DDB-0DD428E36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424" y="4266638"/>
            <a:ext cx="371618" cy="490776"/>
          </a:xfrm>
          <a:prstGeom prst="rect">
            <a:avLst/>
          </a:prstGeom>
        </p:spPr>
      </p:pic>
      <p:sp>
        <p:nvSpPr>
          <p:cNvPr id="127" name="Rounded Rectangle 126">
            <a:extLst>
              <a:ext uri="{FF2B5EF4-FFF2-40B4-BE49-F238E27FC236}">
                <a16:creationId xmlns:a16="http://schemas.microsoft.com/office/drawing/2014/main" id="{E4E336EE-4E9B-5149-B44B-A637F4B4E713}"/>
              </a:ext>
            </a:extLst>
          </p:cNvPr>
          <p:cNvSpPr/>
          <p:nvPr/>
        </p:nvSpPr>
        <p:spPr bwMode="auto">
          <a:xfrm>
            <a:off x="4274841" y="3858801"/>
            <a:ext cx="243837" cy="460298"/>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28" name="Rounded Rectangle 127">
            <a:extLst>
              <a:ext uri="{FF2B5EF4-FFF2-40B4-BE49-F238E27FC236}">
                <a16:creationId xmlns:a16="http://schemas.microsoft.com/office/drawing/2014/main" id="{4C712CC0-B354-8A49-99DC-450AE90D0261}"/>
              </a:ext>
            </a:extLst>
          </p:cNvPr>
          <p:cNvSpPr/>
          <p:nvPr/>
        </p:nvSpPr>
        <p:spPr bwMode="auto">
          <a:xfrm>
            <a:off x="4518678" y="3858801"/>
            <a:ext cx="243837" cy="460299"/>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9" name="Rounded Rectangle 128">
            <a:extLst>
              <a:ext uri="{FF2B5EF4-FFF2-40B4-BE49-F238E27FC236}">
                <a16:creationId xmlns:a16="http://schemas.microsoft.com/office/drawing/2014/main" id="{AD70A09B-77CB-C547-A2E1-DDB1448F736B}"/>
              </a:ext>
            </a:extLst>
          </p:cNvPr>
          <p:cNvSpPr/>
          <p:nvPr/>
        </p:nvSpPr>
        <p:spPr bwMode="auto">
          <a:xfrm>
            <a:off x="4764241" y="3858801"/>
            <a:ext cx="238110" cy="460300"/>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0" name="Rounded Rectangle 129">
            <a:extLst>
              <a:ext uri="{FF2B5EF4-FFF2-40B4-BE49-F238E27FC236}">
                <a16:creationId xmlns:a16="http://schemas.microsoft.com/office/drawing/2014/main" id="{788553AF-7EC6-3147-8DC6-11372C93F1C1}"/>
              </a:ext>
            </a:extLst>
          </p:cNvPr>
          <p:cNvSpPr/>
          <p:nvPr/>
        </p:nvSpPr>
        <p:spPr bwMode="auto">
          <a:xfrm>
            <a:off x="2149455" y="38588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5" name="Rounded Rectangle 144">
            <a:extLst>
              <a:ext uri="{FF2B5EF4-FFF2-40B4-BE49-F238E27FC236}">
                <a16:creationId xmlns:a16="http://schemas.microsoft.com/office/drawing/2014/main" id="{84CD1896-A23F-D747-8BE1-4366D98088B7}"/>
              </a:ext>
            </a:extLst>
          </p:cNvPr>
          <p:cNvSpPr/>
          <p:nvPr/>
        </p:nvSpPr>
        <p:spPr bwMode="auto">
          <a:xfrm>
            <a:off x="6730177" y="3858801"/>
            <a:ext cx="243837" cy="460298"/>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6" name="Rounded Rectangle 165">
            <a:extLst>
              <a:ext uri="{FF2B5EF4-FFF2-40B4-BE49-F238E27FC236}">
                <a16:creationId xmlns:a16="http://schemas.microsoft.com/office/drawing/2014/main" id="{DABEF8E6-6F21-8641-862F-A48D25A7B4E1}"/>
              </a:ext>
            </a:extLst>
          </p:cNvPr>
          <p:cNvSpPr/>
          <p:nvPr/>
        </p:nvSpPr>
        <p:spPr bwMode="auto">
          <a:xfrm>
            <a:off x="6974014" y="3858801"/>
            <a:ext cx="243837" cy="460299"/>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9" name="Rounded Rectangle 168">
            <a:extLst>
              <a:ext uri="{FF2B5EF4-FFF2-40B4-BE49-F238E27FC236}">
                <a16:creationId xmlns:a16="http://schemas.microsoft.com/office/drawing/2014/main" id="{77F356B7-2DF5-AF40-87B9-1FEB727E3309}"/>
              </a:ext>
            </a:extLst>
          </p:cNvPr>
          <p:cNvSpPr/>
          <p:nvPr/>
        </p:nvSpPr>
        <p:spPr bwMode="auto">
          <a:xfrm>
            <a:off x="7219577" y="3858801"/>
            <a:ext cx="238110" cy="460300"/>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70" name="TextBox 169">
            <a:extLst>
              <a:ext uri="{FF2B5EF4-FFF2-40B4-BE49-F238E27FC236}">
                <a16:creationId xmlns:a16="http://schemas.microsoft.com/office/drawing/2014/main" id="{9D7C80AD-5E47-7D45-9CF3-797F308B2630}"/>
              </a:ext>
            </a:extLst>
          </p:cNvPr>
          <p:cNvSpPr txBox="1"/>
          <p:nvPr/>
        </p:nvSpPr>
        <p:spPr>
          <a:xfrm>
            <a:off x="4518260" y="4284281"/>
            <a:ext cx="944489" cy="261610"/>
          </a:xfrm>
          <a:prstGeom prst="rect">
            <a:avLst/>
          </a:prstGeom>
          <a:noFill/>
        </p:spPr>
        <p:txBody>
          <a:bodyPr wrap="square" rtlCol="0">
            <a:spAutoFit/>
          </a:bodyPr>
          <a:lstStyle/>
          <a:p>
            <a:r>
              <a:rPr lang="en-US" sz="1050" dirty="0">
                <a:solidFill>
                  <a:schemeClr val="tx1">
                    <a:lumMod val="50000"/>
                  </a:schemeClr>
                </a:solidFill>
              </a:rPr>
              <a:t>voyages</a:t>
            </a:r>
          </a:p>
        </p:txBody>
      </p:sp>
      <p:sp>
        <p:nvSpPr>
          <p:cNvPr id="171" name="TextBox 170">
            <a:extLst>
              <a:ext uri="{FF2B5EF4-FFF2-40B4-BE49-F238E27FC236}">
                <a16:creationId xmlns:a16="http://schemas.microsoft.com/office/drawing/2014/main" id="{8A02E77C-EF11-1344-9C36-6038FC1CD1C2}"/>
              </a:ext>
            </a:extLst>
          </p:cNvPr>
          <p:cNvSpPr txBox="1"/>
          <p:nvPr/>
        </p:nvSpPr>
        <p:spPr>
          <a:xfrm>
            <a:off x="6921192" y="4326952"/>
            <a:ext cx="944489" cy="261610"/>
          </a:xfrm>
          <a:prstGeom prst="rect">
            <a:avLst/>
          </a:prstGeom>
          <a:noFill/>
        </p:spPr>
        <p:txBody>
          <a:bodyPr wrap="square" rtlCol="0">
            <a:spAutoFit/>
          </a:bodyPr>
          <a:lstStyle/>
          <a:p>
            <a:r>
              <a:rPr lang="en-US" sz="1050" dirty="0">
                <a:solidFill>
                  <a:schemeClr val="tx1">
                    <a:lumMod val="50000"/>
                  </a:schemeClr>
                </a:solidFill>
              </a:rPr>
              <a:t>containers</a:t>
            </a:r>
          </a:p>
        </p:txBody>
      </p:sp>
      <p:pic>
        <p:nvPicPr>
          <p:cNvPr id="172" name="Picture 171">
            <a:extLst>
              <a:ext uri="{FF2B5EF4-FFF2-40B4-BE49-F238E27FC236}">
                <a16:creationId xmlns:a16="http://schemas.microsoft.com/office/drawing/2014/main" id="{E9E39ECC-4E15-994D-A7C0-E24C9FBBF4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4581" y="3044343"/>
            <a:ext cx="380788" cy="266364"/>
          </a:xfrm>
          <a:prstGeom prst="rect">
            <a:avLst/>
          </a:prstGeom>
        </p:spPr>
      </p:pic>
      <p:pic>
        <p:nvPicPr>
          <p:cNvPr id="173" name="Picture 172">
            <a:extLst>
              <a:ext uri="{FF2B5EF4-FFF2-40B4-BE49-F238E27FC236}">
                <a16:creationId xmlns:a16="http://schemas.microsoft.com/office/drawing/2014/main" id="{19A40521-0D49-FD48-AD64-7212BF51015A}"/>
              </a:ext>
            </a:extLst>
          </p:cNvPr>
          <p:cNvPicPr>
            <a:picLocks noChangeAspect="1"/>
          </p:cNvPicPr>
          <p:nvPr/>
        </p:nvPicPr>
        <p:blipFill>
          <a:blip r:embed="rId9"/>
          <a:stretch>
            <a:fillRect/>
          </a:stretch>
        </p:blipFill>
        <p:spPr>
          <a:xfrm>
            <a:off x="9910092" y="3072395"/>
            <a:ext cx="878243" cy="795908"/>
          </a:xfrm>
          <a:prstGeom prst="rect">
            <a:avLst/>
          </a:prstGeom>
        </p:spPr>
      </p:pic>
      <p:sp>
        <p:nvSpPr>
          <p:cNvPr id="94" name="Can 93">
            <a:extLst>
              <a:ext uri="{FF2B5EF4-FFF2-40B4-BE49-F238E27FC236}">
                <a16:creationId xmlns:a16="http://schemas.microsoft.com/office/drawing/2014/main" id="{04C99788-53C7-614F-B877-503F579A3671}"/>
              </a:ext>
            </a:extLst>
          </p:cNvPr>
          <p:cNvSpPr/>
          <p:nvPr/>
        </p:nvSpPr>
        <p:spPr>
          <a:xfrm flipH="1">
            <a:off x="9398660" y="2627723"/>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cxnSp>
        <p:nvCxnSpPr>
          <p:cNvPr id="34" name="Curved Connector 33">
            <a:extLst>
              <a:ext uri="{FF2B5EF4-FFF2-40B4-BE49-F238E27FC236}">
                <a16:creationId xmlns:a16="http://schemas.microsoft.com/office/drawing/2014/main" id="{A665FFB5-368F-AB41-8273-548B7EE5D263}"/>
              </a:ext>
            </a:extLst>
          </p:cNvPr>
          <p:cNvCxnSpPr>
            <a:cxnSpLocks/>
            <a:stCxn id="128" idx="0"/>
            <a:endCxn id="67" idx="1"/>
          </p:cNvCxnSpPr>
          <p:nvPr/>
        </p:nvCxnSpPr>
        <p:spPr>
          <a:xfrm rot="5400000" flipH="1" flipV="1">
            <a:off x="4348986" y="2471646"/>
            <a:ext cx="1678766" cy="1095544"/>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4" name="Curved Connector 173">
            <a:extLst>
              <a:ext uri="{FF2B5EF4-FFF2-40B4-BE49-F238E27FC236}">
                <a16:creationId xmlns:a16="http://schemas.microsoft.com/office/drawing/2014/main" id="{07594A9A-E286-3B4F-B3D7-C9A15A90158C}"/>
              </a:ext>
            </a:extLst>
          </p:cNvPr>
          <p:cNvCxnSpPr>
            <a:cxnSpLocks/>
            <a:stCxn id="97" idx="0"/>
            <a:endCxn id="65" idx="2"/>
          </p:cNvCxnSpPr>
          <p:nvPr/>
        </p:nvCxnSpPr>
        <p:spPr>
          <a:xfrm rot="5400000" flipH="1" flipV="1">
            <a:off x="1700915" y="2780759"/>
            <a:ext cx="1405034" cy="751050"/>
          </a:xfrm>
          <a:prstGeom prst="curvedConnector3">
            <a:avLst>
              <a:gd name="adj1" fmla="val 50000"/>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5" name="Elbow Connector 174">
            <a:extLst>
              <a:ext uri="{FF2B5EF4-FFF2-40B4-BE49-F238E27FC236}">
                <a16:creationId xmlns:a16="http://schemas.microsoft.com/office/drawing/2014/main" id="{34581841-0FFE-5946-97C7-5D24BB417B6E}"/>
              </a:ext>
            </a:extLst>
          </p:cNvPr>
          <p:cNvCxnSpPr>
            <a:cxnSpLocks/>
            <a:stCxn id="73" idx="2"/>
            <a:endCxn id="169" idx="0"/>
          </p:cNvCxnSpPr>
          <p:nvPr/>
        </p:nvCxnSpPr>
        <p:spPr>
          <a:xfrm rot="5400000">
            <a:off x="7547684" y="2244716"/>
            <a:ext cx="1405034" cy="182313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a:extLst>
              <a:ext uri="{FF2B5EF4-FFF2-40B4-BE49-F238E27FC236}">
                <a16:creationId xmlns:a16="http://schemas.microsoft.com/office/drawing/2014/main" id="{45B396F9-FBAF-704A-B58A-FBB8BA5082DC}"/>
              </a:ext>
            </a:extLst>
          </p:cNvPr>
          <p:cNvCxnSpPr>
            <a:cxnSpLocks/>
            <a:stCxn id="166" idx="0"/>
            <a:endCxn id="73" idx="1"/>
          </p:cNvCxnSpPr>
          <p:nvPr/>
        </p:nvCxnSpPr>
        <p:spPr>
          <a:xfrm rot="5400000" flipH="1" flipV="1">
            <a:off x="6896371" y="2336823"/>
            <a:ext cx="1721541" cy="1322416"/>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7" name="Curved Connector 176">
            <a:extLst>
              <a:ext uri="{FF2B5EF4-FFF2-40B4-BE49-F238E27FC236}">
                <a16:creationId xmlns:a16="http://schemas.microsoft.com/office/drawing/2014/main" id="{9DA1D9E7-AF1A-B245-B650-626E8BD21214}"/>
              </a:ext>
            </a:extLst>
          </p:cNvPr>
          <p:cNvCxnSpPr>
            <a:cxnSpLocks/>
            <a:stCxn id="95" idx="0"/>
            <a:endCxn id="67" idx="1"/>
          </p:cNvCxnSpPr>
          <p:nvPr/>
        </p:nvCxnSpPr>
        <p:spPr>
          <a:xfrm rot="5400000" flipH="1" flipV="1">
            <a:off x="2921291" y="1043952"/>
            <a:ext cx="1678766" cy="3950933"/>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178" name="Picture 177">
            <a:extLst>
              <a:ext uri="{FF2B5EF4-FFF2-40B4-BE49-F238E27FC236}">
                <a16:creationId xmlns:a16="http://schemas.microsoft.com/office/drawing/2014/main" id="{80B9BDDC-598D-8F4A-83CC-B74DB7F5D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245" y="3078212"/>
            <a:ext cx="380788" cy="266364"/>
          </a:xfrm>
          <a:prstGeom prst="rect">
            <a:avLst/>
          </a:prstGeom>
        </p:spPr>
      </p:pic>
      <p:pic>
        <p:nvPicPr>
          <p:cNvPr id="179" name="Picture 178">
            <a:extLst>
              <a:ext uri="{FF2B5EF4-FFF2-40B4-BE49-F238E27FC236}">
                <a16:creationId xmlns:a16="http://schemas.microsoft.com/office/drawing/2014/main" id="{EE443A24-916C-294B-9EDB-77951547D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112" y="3044343"/>
            <a:ext cx="380788" cy="266364"/>
          </a:xfrm>
          <a:prstGeom prst="rect">
            <a:avLst/>
          </a:prstGeom>
        </p:spPr>
      </p:pic>
      <p:pic>
        <p:nvPicPr>
          <p:cNvPr id="180" name="Picture 40">
            <a:extLst>
              <a:ext uri="{FF2B5EF4-FFF2-40B4-BE49-F238E27FC236}">
                <a16:creationId xmlns:a16="http://schemas.microsoft.com/office/drawing/2014/main" id="{F4BB4C82-77ED-1046-8FF2-DFF65C32AA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3963" y="2355864"/>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40">
            <a:extLst>
              <a:ext uri="{FF2B5EF4-FFF2-40B4-BE49-F238E27FC236}">
                <a16:creationId xmlns:a16="http://schemas.microsoft.com/office/drawing/2014/main" id="{95A99D04-CD4C-1947-B145-BA2E6C6D30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86789" y="230702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6" name="Elbow Connector 85">
            <a:extLst>
              <a:ext uri="{FF2B5EF4-FFF2-40B4-BE49-F238E27FC236}">
                <a16:creationId xmlns:a16="http://schemas.microsoft.com/office/drawing/2014/main" id="{C69AD2CA-C450-1C44-8A80-0647D3808182}"/>
              </a:ext>
            </a:extLst>
          </p:cNvPr>
          <p:cNvCxnSpPr>
            <a:cxnSpLocks/>
          </p:cNvCxnSpPr>
          <p:nvPr/>
        </p:nvCxnSpPr>
        <p:spPr>
          <a:xfrm rot="5400000">
            <a:off x="5174086" y="25533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Rounded Rectangle 86">
            <a:extLst>
              <a:ext uri="{FF2B5EF4-FFF2-40B4-BE49-F238E27FC236}">
                <a16:creationId xmlns:a16="http://schemas.microsoft.com/office/drawing/2014/main" id="{9CBC08C6-4801-B447-89B6-C96B33382E27}"/>
              </a:ext>
            </a:extLst>
          </p:cNvPr>
          <p:cNvSpPr/>
          <p:nvPr/>
        </p:nvSpPr>
        <p:spPr bwMode="auto">
          <a:xfrm>
            <a:off x="2346825" y="38613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Tree>
    <p:extLst>
      <p:ext uri="{BB962C8B-B14F-4D97-AF65-F5344CB8AC3E}">
        <p14:creationId xmlns:p14="http://schemas.microsoft.com/office/powerpoint/2010/main" val="2446445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1584" y="59269"/>
            <a:ext cx="11525249" cy="553874"/>
          </a:xfrm>
        </p:spPr>
        <p:txBody>
          <a:bodyPr/>
          <a:lstStyle/>
          <a:p>
            <a:r>
              <a:rPr lang="en-US" sz="3200" dirty="0"/>
              <a:t>Command Query Responsibility Segregation Pattern</a:t>
            </a: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7" cy="22664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srgbClr val="7030A0"/>
                </a:solidFill>
                <a:latin typeface="Aria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7" y="345201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3" y="3762206"/>
            <a:ext cx="1210735"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5" y="3815566"/>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262" y="4892013"/>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1" y="2781336"/>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8" y="1854938"/>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713526" y="4892012"/>
            <a:ext cx="172354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cs typeface="+mn-cs"/>
              </a:rPr>
              <a:t>CreateOrder 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7"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srgbClr val="7030A0"/>
                </a:solidFill>
                <a:latin typeface="Aria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5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9"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5</a:t>
            </a:r>
            <a:endParaRPr lang="en-US" sz="667" dirty="0">
              <a:solidFill>
                <a:schemeClr val="accent2">
                  <a:lumMod val="50000"/>
                </a:schemeClr>
              </a:solidFill>
              <a:latin typeface="Aria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6</a:t>
            </a:r>
            <a:endParaRPr lang="en-US" sz="667" dirty="0">
              <a:solidFill>
                <a:schemeClr val="accent2">
                  <a:lumMod val="50000"/>
                </a:schemeClr>
              </a:solidFill>
              <a:latin typeface="Aria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7</a:t>
            </a:r>
            <a:endParaRPr lang="en-US" sz="667" dirty="0">
              <a:solidFill>
                <a:schemeClr val="accent2">
                  <a:lumMod val="50000"/>
                </a:schemeClr>
              </a:solidFill>
              <a:latin typeface="Aria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6" y="5031069"/>
            <a:ext cx="702082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srgbClr val="6D7777"/>
              </a:solidFill>
              <a:latin typeface="Arial"/>
              <a:cs typeface="+mn-cs"/>
            </a:endParaRPr>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492009" y="5883415"/>
            <a:ext cx="959343" cy="504271"/>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6"/>
            <a:ext cx="1425390"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CommandOrder</a:t>
            </a:r>
            <a:endParaRPr lang="en-US" sz="1351" dirty="0">
              <a:solidFill>
                <a:srgbClr val="C8D2D2">
                  <a:lumMod val="25000"/>
                </a:srgbClr>
              </a:solidFill>
              <a:latin typeface="Arial"/>
              <a:cs typeface="+mn-cs"/>
            </a:endParaRP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23793" y="415224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69458763-689F-6340-87C8-BA306FFA7944}"/>
              </a:ext>
            </a:extLst>
          </p:cNvPr>
          <p:cNvSpPr/>
          <p:nvPr/>
        </p:nvSpPr>
        <p:spPr>
          <a:xfrm>
            <a:off x="2627301" y="802309"/>
            <a:ext cx="1242987" cy="7472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7030A0"/>
                </a:solidFill>
                <a:latin typeface="Aria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3" y="751722"/>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defTabSz="914377" eaLnBrk="1" fontAlgn="auto" hangingPunct="1">
                  <a:spcBef>
                    <a:spcPts val="0"/>
                  </a:spcBef>
                  <a:spcAft>
                    <a:spcPts val="0"/>
                  </a:spcAft>
                  <a:defRPr sz="1800">
                    <a:solidFill>
                      <a:srgbClr val="FFFFFF"/>
                    </a:solidFill>
                  </a:defRPr>
                </a:pPr>
                <a:endParaRPr sz="1588">
                  <a:solidFill>
                    <a:srgbClr val="FFFFFF"/>
                  </a:solidFill>
                  <a:latin typeface="Arial"/>
                  <a:cs typeface="+mn-cs"/>
                </a:endParaRPr>
              </a:p>
            </p:txBody>
          </p:sp>
          <p:pic>
            <p:nvPicPr>
              <p:cNvPr id="61" name="_-02.png">
                <a:extLst>
                  <a:ext uri="{FF2B5EF4-FFF2-40B4-BE49-F238E27FC236}">
                    <a16:creationId xmlns:a16="http://schemas.microsoft.com/office/drawing/2014/main" id="{D0981D0C-AF3C-B94D-879E-A36BA297A992}"/>
                  </a:ext>
                </a:extLst>
              </p:cNvPr>
              <p:cNvPicPr/>
              <p:nvPr/>
            </p:nvPicPr>
            <p:blipFill>
              <a:blip r:embed="rId7"/>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3" y="707232"/>
              <a:ext cx="471280"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914377" eaLnBrk="1" fontAlgn="auto" hangingPunct="1">
                <a:spcBef>
                  <a:spcPts val="0"/>
                </a:spcBef>
                <a:spcAft>
                  <a:spcPts val="0"/>
                </a:spcAft>
                <a:defRPr sz="1800" b="0">
                  <a:solidFill>
                    <a:srgbClr val="000000"/>
                  </a:solidFill>
                </a:defRPr>
              </a:pPr>
              <a:r>
                <a:rPr sz="1200" b="0" dirty="0">
                  <a:solidFill>
                    <a:srgbClr val="000000"/>
                  </a:solidFill>
                </a:rPr>
                <a:t>USER</a:t>
              </a:r>
              <a:endParaRPr sz="707" b="0" dirty="0">
                <a:solidFill>
                  <a:srgbClr val="000000"/>
                </a:solidFill>
              </a:endParaRPr>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2" y="4210207"/>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7" y="261959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4" y="2929785"/>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FD75B24F-F7C7-5549-BD06-51182B7F7ADE}"/>
              </a:ext>
            </a:extLst>
          </p:cNvPr>
          <p:cNvSpPr/>
          <p:nvPr/>
        </p:nvSpPr>
        <p:spPr>
          <a:xfrm>
            <a:off x="9248464" y="3571877"/>
            <a:ext cx="914400" cy="91440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defRPr/>
            </a:pPr>
            <a:r>
              <a:rPr lang="en-US" sz="1351" dirty="0">
                <a:solidFill>
                  <a:srgbClr val="7030A0"/>
                </a:solidFill>
                <a:latin typeface="Aria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6" y="2929786"/>
            <a:ext cx="1601569" cy="642092"/>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98566ADB-5CEA-7941-AACF-A347236E2BF9}"/>
              </a:ext>
            </a:extLst>
          </p:cNvPr>
          <p:cNvCxnSpPr>
            <a:cxnSpLocks/>
            <a:stCxn id="15" idx="3"/>
            <a:endCxn id="63" idx="0"/>
          </p:cNvCxnSpPr>
          <p:nvPr/>
        </p:nvCxnSpPr>
        <p:spPr>
          <a:xfrm flipH="1" flipV="1">
            <a:off x="5147872" y="3314205"/>
            <a:ext cx="5014993" cy="714873"/>
          </a:xfrm>
          <a:prstGeom prst="bentConnector4">
            <a:avLst>
              <a:gd name="adj1" fmla="val -6078"/>
              <a:gd name="adj2" fmla="val 277827"/>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8" y="399135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1</a:t>
            </a:r>
          </a:p>
        </p:txBody>
      </p:sp>
      <p:sp>
        <p:nvSpPr>
          <p:cNvPr id="71" name="Oval 70">
            <a:extLst>
              <a:ext uri="{FF2B5EF4-FFF2-40B4-BE49-F238E27FC236}">
                <a16:creationId xmlns:a16="http://schemas.microsoft.com/office/drawing/2014/main" id="{BA5068DF-FB86-C34A-BA2E-5F3E5AD1796F}"/>
              </a:ext>
            </a:extLst>
          </p:cNvPr>
          <p:cNvSpPr/>
          <p:nvPr/>
        </p:nvSpPr>
        <p:spPr>
          <a:xfrm>
            <a:off x="5406095" y="4250323"/>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2</a:t>
            </a:r>
          </a:p>
        </p:txBody>
      </p:sp>
      <p:sp>
        <p:nvSpPr>
          <p:cNvPr id="72" name="Oval 71">
            <a:extLst>
              <a:ext uri="{FF2B5EF4-FFF2-40B4-BE49-F238E27FC236}">
                <a16:creationId xmlns:a16="http://schemas.microsoft.com/office/drawing/2014/main" id="{5D76A1AA-A4C4-9843-936F-3DEAA849BEC1}"/>
              </a:ext>
            </a:extLst>
          </p:cNvPr>
          <p:cNvSpPr/>
          <p:nvPr/>
        </p:nvSpPr>
        <p:spPr>
          <a:xfrm>
            <a:off x="6657982" y="383871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3</a:t>
            </a:r>
          </a:p>
        </p:txBody>
      </p:sp>
      <p:sp>
        <p:nvSpPr>
          <p:cNvPr id="73" name="Oval 72">
            <a:extLst>
              <a:ext uri="{FF2B5EF4-FFF2-40B4-BE49-F238E27FC236}">
                <a16:creationId xmlns:a16="http://schemas.microsoft.com/office/drawing/2014/main" id="{E68FC668-8567-254E-AC61-9BC8F1F5321C}"/>
              </a:ext>
            </a:extLst>
          </p:cNvPr>
          <p:cNvSpPr/>
          <p:nvPr/>
        </p:nvSpPr>
        <p:spPr>
          <a:xfrm>
            <a:off x="6595231" y="302292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4</a:t>
            </a:r>
          </a:p>
        </p:txBody>
      </p:sp>
      <p:sp>
        <p:nvSpPr>
          <p:cNvPr id="74" name="Oval 73">
            <a:extLst>
              <a:ext uri="{FF2B5EF4-FFF2-40B4-BE49-F238E27FC236}">
                <a16:creationId xmlns:a16="http://schemas.microsoft.com/office/drawing/2014/main" id="{BF7ED549-503E-7046-BBBE-9ADB884ED142}"/>
              </a:ext>
            </a:extLst>
          </p:cNvPr>
          <p:cNvSpPr/>
          <p:nvPr/>
        </p:nvSpPr>
        <p:spPr>
          <a:xfrm>
            <a:off x="9700516" y="299799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5</a:t>
            </a:r>
          </a:p>
        </p:txBody>
      </p:sp>
      <p:sp>
        <p:nvSpPr>
          <p:cNvPr id="75" name="Oval 74">
            <a:extLst>
              <a:ext uri="{FF2B5EF4-FFF2-40B4-BE49-F238E27FC236}">
                <a16:creationId xmlns:a16="http://schemas.microsoft.com/office/drawing/2014/main" id="{62F55B04-F965-DF49-8F92-2027E9FF17C0}"/>
              </a:ext>
            </a:extLst>
          </p:cNvPr>
          <p:cNvSpPr/>
          <p:nvPr/>
        </p:nvSpPr>
        <p:spPr>
          <a:xfrm>
            <a:off x="10516306" y="379585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6</a:t>
            </a:r>
          </a:p>
        </p:txBody>
      </p:sp>
      <p:sp>
        <p:nvSpPr>
          <p:cNvPr id="3" name="Rectangle 2">
            <a:extLst>
              <a:ext uri="{FF2B5EF4-FFF2-40B4-BE49-F238E27FC236}">
                <a16:creationId xmlns:a16="http://schemas.microsoft.com/office/drawing/2014/main" id="{45B804DB-2682-B846-AA30-FFDD91B3AE50}"/>
              </a:ext>
            </a:extLst>
          </p:cNvPr>
          <p:cNvSpPr/>
          <p:nvPr/>
        </p:nvSpPr>
        <p:spPr>
          <a:xfrm>
            <a:off x="391584" y="6376464"/>
            <a:ext cx="9205585" cy="369332"/>
          </a:xfrm>
          <a:prstGeom prst="rect">
            <a:avLst/>
          </a:prstGeom>
        </p:spPr>
        <p:txBody>
          <a:bodyPr wrap="square">
            <a:spAutoFit/>
          </a:bodyPr>
          <a:lstStyle/>
          <a:p>
            <a:r>
              <a:rPr lang="en-US" dirty="0">
                <a:hlinkClick r:id="rId8"/>
              </a:rPr>
              <a:t>https://ibm-cloud-architecture.github.io/refarch-kc-order-ms/</a:t>
            </a:r>
            <a:endParaRPr lang="en-US" dirty="0"/>
          </a:p>
        </p:txBody>
      </p:sp>
      <p:sp>
        <p:nvSpPr>
          <p:cNvPr id="50" name="Oval 49">
            <a:extLst>
              <a:ext uri="{FF2B5EF4-FFF2-40B4-BE49-F238E27FC236}">
                <a16:creationId xmlns:a16="http://schemas.microsoft.com/office/drawing/2014/main" id="{37DA9642-28AD-654A-BAB6-9B5704A4063D}"/>
              </a:ext>
            </a:extLst>
          </p:cNvPr>
          <p:cNvSpPr/>
          <p:nvPr/>
        </p:nvSpPr>
        <p:spPr>
          <a:xfrm>
            <a:off x="6355656" y="566255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7</a:t>
            </a:r>
          </a:p>
        </p:txBody>
      </p:sp>
      <p:sp>
        <p:nvSpPr>
          <p:cNvPr id="46" name="Rounded Rectangle 45">
            <a:extLst>
              <a:ext uri="{FF2B5EF4-FFF2-40B4-BE49-F238E27FC236}">
                <a16:creationId xmlns:a16="http://schemas.microsoft.com/office/drawing/2014/main" id="{337B4141-4D69-3E4B-B202-6EC7DBA584E8}"/>
              </a:ext>
            </a:extLst>
          </p:cNvPr>
          <p:cNvSpPr/>
          <p:nvPr/>
        </p:nvSpPr>
        <p:spPr bwMode="auto">
          <a:xfrm>
            <a:off x="7436721"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48" name="Rounded Rectangle 47">
            <a:extLst>
              <a:ext uri="{FF2B5EF4-FFF2-40B4-BE49-F238E27FC236}">
                <a16:creationId xmlns:a16="http://schemas.microsoft.com/office/drawing/2014/main" id="{4B0DE5C0-4853-7940-B7C9-B6F083C12C73}"/>
              </a:ext>
            </a:extLst>
          </p:cNvPr>
          <p:cNvSpPr/>
          <p:nvPr/>
        </p:nvSpPr>
        <p:spPr bwMode="auto">
          <a:xfrm>
            <a:off x="768055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51" name="Rounded Rectangle 50">
            <a:extLst>
              <a:ext uri="{FF2B5EF4-FFF2-40B4-BE49-F238E27FC236}">
                <a16:creationId xmlns:a16="http://schemas.microsoft.com/office/drawing/2014/main" id="{6093AB0C-2065-E949-B21A-6DEDB530E594}"/>
              </a:ext>
            </a:extLst>
          </p:cNvPr>
          <p:cNvSpPr/>
          <p:nvPr/>
        </p:nvSpPr>
        <p:spPr bwMode="auto">
          <a:xfrm>
            <a:off x="7926120"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53" name="Rounded Rectangle 52">
            <a:extLst>
              <a:ext uri="{FF2B5EF4-FFF2-40B4-BE49-F238E27FC236}">
                <a16:creationId xmlns:a16="http://schemas.microsoft.com/office/drawing/2014/main" id="{AA552E66-A729-C346-870A-2A4671E8F3BE}"/>
              </a:ext>
            </a:extLst>
          </p:cNvPr>
          <p:cNvSpPr/>
          <p:nvPr/>
        </p:nvSpPr>
        <p:spPr bwMode="auto">
          <a:xfrm>
            <a:off x="8169957"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54" name="Rounded Rectangle 53">
            <a:extLst>
              <a:ext uri="{FF2B5EF4-FFF2-40B4-BE49-F238E27FC236}">
                <a16:creationId xmlns:a16="http://schemas.microsoft.com/office/drawing/2014/main" id="{6AF61A46-B317-E641-B5B7-BAF8C39F3A21}"/>
              </a:ext>
            </a:extLst>
          </p:cNvPr>
          <p:cNvSpPr/>
          <p:nvPr/>
        </p:nvSpPr>
        <p:spPr bwMode="auto">
          <a:xfrm>
            <a:off x="841551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55" name="TextBox 54">
            <a:extLst>
              <a:ext uri="{FF2B5EF4-FFF2-40B4-BE49-F238E27FC236}">
                <a16:creationId xmlns:a16="http://schemas.microsoft.com/office/drawing/2014/main" id="{D40BF169-2695-E34C-BCD6-5AFD9EF3A0A4}"/>
              </a:ext>
            </a:extLst>
          </p:cNvPr>
          <p:cNvSpPr txBox="1"/>
          <p:nvPr/>
        </p:nvSpPr>
        <p:spPr>
          <a:xfrm>
            <a:off x="7303823" y="5031068"/>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orders</a:t>
            </a:r>
            <a:endParaRPr lang="en-US" sz="1351" dirty="0">
              <a:solidFill>
                <a:srgbClr val="C8D2D2">
                  <a:lumMod val="25000"/>
                </a:srgbClr>
              </a:solidFill>
              <a:latin typeface="Arial"/>
              <a:cs typeface="+mn-cs"/>
            </a:endParaRPr>
          </a:p>
        </p:txBody>
      </p:sp>
      <p:cxnSp>
        <p:nvCxnSpPr>
          <p:cNvPr id="62" name="Elbow Connector 61">
            <a:extLst>
              <a:ext uri="{FF2B5EF4-FFF2-40B4-BE49-F238E27FC236}">
                <a16:creationId xmlns:a16="http://schemas.microsoft.com/office/drawing/2014/main" id="{76EDF87C-DDD7-2548-A578-5AFCE640501E}"/>
              </a:ext>
            </a:extLst>
          </p:cNvPr>
          <p:cNvCxnSpPr>
            <a:cxnSpLocks/>
            <a:stCxn id="63" idx="2"/>
            <a:endCxn id="54" idx="0"/>
          </p:cNvCxnSpPr>
          <p:nvPr/>
        </p:nvCxnSpPr>
        <p:spPr>
          <a:xfrm rot="16200000" flipH="1">
            <a:off x="6291625" y="3066453"/>
            <a:ext cx="1102921" cy="339042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493" y="4631969"/>
            <a:ext cx="552951" cy="386793"/>
          </a:xfrm>
          <a:prstGeom prst="rect">
            <a:avLst/>
          </a:prstGeom>
        </p:spPr>
      </p:pic>
    </p:spTree>
    <p:extLst>
      <p:ext uri="{BB962C8B-B14F-4D97-AF65-F5344CB8AC3E}">
        <p14:creationId xmlns:p14="http://schemas.microsoft.com/office/powerpoint/2010/main" val="237194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F3F4-71D7-F742-9619-DDA160156AA9}"/>
              </a:ext>
            </a:extLst>
          </p:cNvPr>
          <p:cNvSpPr>
            <a:spLocks noGrp="1"/>
          </p:cNvSpPr>
          <p:nvPr>
            <p:ph type="title"/>
          </p:nvPr>
        </p:nvSpPr>
        <p:spPr/>
        <p:txBody>
          <a:bodyPr/>
          <a:lstStyle/>
          <a:p>
            <a:r>
              <a:rPr lang="en-US" dirty="0"/>
              <a:t>SAGA Pattern</a:t>
            </a:r>
          </a:p>
        </p:txBody>
      </p:sp>
      <p:sp>
        <p:nvSpPr>
          <p:cNvPr id="3" name="Content Placeholder 2">
            <a:extLst>
              <a:ext uri="{FF2B5EF4-FFF2-40B4-BE49-F238E27FC236}">
                <a16:creationId xmlns:a16="http://schemas.microsoft.com/office/drawing/2014/main" id="{24F7EDCD-9BC8-994E-AA1D-CCBAAE6C288B}"/>
              </a:ext>
            </a:extLst>
          </p:cNvPr>
          <p:cNvSpPr>
            <a:spLocks noGrp="1"/>
          </p:cNvSpPr>
          <p:nvPr>
            <p:ph idx="1"/>
          </p:nvPr>
        </p:nvSpPr>
        <p:spPr>
          <a:xfrm>
            <a:off x="391584" y="1202270"/>
            <a:ext cx="11190816" cy="1544069"/>
          </a:xfrm>
        </p:spPr>
        <p:txBody>
          <a:bodyPr/>
          <a:lstStyle/>
          <a:p>
            <a:r>
              <a:rPr lang="en-US" sz="2133" dirty="0"/>
              <a:t>A long running transaction that can be broken up to a collection of sub-transactions that can be interleaved any way with other transactions. </a:t>
            </a:r>
            <a:r>
              <a:rPr lang="en-US" sz="2133" dirty="0">
                <a:hlinkClick r:id="rId3"/>
              </a:rPr>
              <a:t>Src Garcia-Molina, Salem 1987</a:t>
            </a:r>
            <a:endParaRPr lang="en-US" sz="2133" dirty="0"/>
          </a:p>
          <a:p>
            <a:r>
              <a:rPr lang="en-US" sz="2133" dirty="0"/>
              <a:t>With microservice each transaction updates data within a single service, each subsequent step may be triggered by previous completion. </a:t>
            </a:r>
          </a:p>
        </p:txBody>
      </p:sp>
      <p:sp>
        <p:nvSpPr>
          <p:cNvPr id="4" name="Slide Number Placeholder 3">
            <a:extLst>
              <a:ext uri="{FF2B5EF4-FFF2-40B4-BE49-F238E27FC236}">
                <a16:creationId xmlns:a16="http://schemas.microsoft.com/office/drawing/2014/main" id="{B283251B-8E64-9F4B-8F3E-DBD0F91D0571}"/>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19</a:t>
            </a:fld>
            <a:endParaRPr lang="en-US">
              <a:solidFill>
                <a:srgbClr val="5AAAFA"/>
              </a:solidFill>
              <a:latin typeface="Arial"/>
              <a:cs typeface="+mn-cs"/>
            </a:endParaRPr>
          </a:p>
        </p:txBody>
      </p:sp>
      <p:cxnSp>
        <p:nvCxnSpPr>
          <p:cNvPr id="8" name="Straight Connector 7">
            <a:extLst>
              <a:ext uri="{FF2B5EF4-FFF2-40B4-BE49-F238E27FC236}">
                <a16:creationId xmlns:a16="http://schemas.microsoft.com/office/drawing/2014/main" id="{CD25D969-DE3E-EF4E-B413-728810C109D2}"/>
              </a:ext>
            </a:extLst>
          </p:cNvPr>
          <p:cNvCxnSpPr>
            <a:cxnSpLocks/>
            <a:endCxn id="9" idx="2"/>
          </p:cNvCxnSpPr>
          <p:nvPr/>
        </p:nvCxnSpPr>
        <p:spPr>
          <a:xfrm flipV="1">
            <a:off x="1191323"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3D42884D-A493-474A-95DE-4B039AC649B1}"/>
              </a:ext>
            </a:extLst>
          </p:cNvPr>
          <p:cNvSpPr/>
          <p:nvPr/>
        </p:nvSpPr>
        <p:spPr>
          <a:xfrm>
            <a:off x="581723"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Order MS</a:t>
            </a:r>
          </a:p>
        </p:txBody>
      </p:sp>
      <p:sp>
        <p:nvSpPr>
          <p:cNvPr id="10" name="Rounded Rectangle 9">
            <a:extLst>
              <a:ext uri="{FF2B5EF4-FFF2-40B4-BE49-F238E27FC236}">
                <a16:creationId xmlns:a16="http://schemas.microsoft.com/office/drawing/2014/main" id="{D0EA82DF-2C7E-0C41-8B9C-51BCA7CE346B}"/>
              </a:ext>
            </a:extLst>
          </p:cNvPr>
          <p:cNvSpPr/>
          <p:nvPr/>
        </p:nvSpPr>
        <p:spPr>
          <a:xfrm>
            <a:off x="2401688"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Voyage MS</a:t>
            </a:r>
          </a:p>
        </p:txBody>
      </p:sp>
      <p:sp>
        <p:nvSpPr>
          <p:cNvPr id="11" name="Rounded Rectangle 10">
            <a:extLst>
              <a:ext uri="{FF2B5EF4-FFF2-40B4-BE49-F238E27FC236}">
                <a16:creationId xmlns:a16="http://schemas.microsoft.com/office/drawing/2014/main" id="{DFA01E2F-3BED-6E46-A58F-B8F0A0DE9CB9}"/>
              </a:ext>
            </a:extLst>
          </p:cNvPr>
          <p:cNvSpPr/>
          <p:nvPr/>
        </p:nvSpPr>
        <p:spPr>
          <a:xfrm>
            <a:off x="4411792"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Container MS</a:t>
            </a:r>
          </a:p>
        </p:txBody>
      </p:sp>
      <p:cxnSp>
        <p:nvCxnSpPr>
          <p:cNvPr id="13" name="Straight Connector 12">
            <a:extLst>
              <a:ext uri="{FF2B5EF4-FFF2-40B4-BE49-F238E27FC236}">
                <a16:creationId xmlns:a16="http://schemas.microsoft.com/office/drawing/2014/main" id="{6C20E670-64E0-C642-AB64-D502DD5758D3}"/>
              </a:ext>
            </a:extLst>
          </p:cNvPr>
          <p:cNvCxnSpPr>
            <a:cxnSpLocks/>
            <a:endCxn id="10" idx="2"/>
          </p:cNvCxnSpPr>
          <p:nvPr/>
        </p:nvCxnSpPr>
        <p:spPr>
          <a:xfrm flipV="1">
            <a:off x="3011288"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67D807D-D2DF-2348-8306-51519C7BDAB6}"/>
              </a:ext>
            </a:extLst>
          </p:cNvPr>
          <p:cNvCxnSpPr>
            <a:cxnSpLocks/>
            <a:endCxn id="11" idx="2"/>
          </p:cNvCxnSpPr>
          <p:nvPr/>
        </p:nvCxnSpPr>
        <p:spPr>
          <a:xfrm flipV="1">
            <a:off x="5021392"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1AAB0B73-18D1-6843-8B34-C8BED6B927CC}"/>
              </a:ext>
            </a:extLst>
          </p:cNvPr>
          <p:cNvSpPr/>
          <p:nvPr/>
        </p:nvSpPr>
        <p:spPr>
          <a:xfrm>
            <a:off x="522733" y="3595466"/>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Created</a:t>
            </a:r>
          </a:p>
        </p:txBody>
      </p:sp>
      <p:sp>
        <p:nvSpPr>
          <p:cNvPr id="6" name="Oval 5">
            <a:extLst>
              <a:ext uri="{FF2B5EF4-FFF2-40B4-BE49-F238E27FC236}">
                <a16:creationId xmlns:a16="http://schemas.microsoft.com/office/drawing/2014/main" id="{7CFF9D84-D6B6-6D41-99D4-96E68B512B53}"/>
              </a:ext>
            </a:extLst>
          </p:cNvPr>
          <p:cNvSpPr/>
          <p:nvPr/>
        </p:nvSpPr>
        <p:spPr>
          <a:xfrm>
            <a:off x="551691" y="4352899"/>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Pending</a:t>
            </a:r>
          </a:p>
        </p:txBody>
      </p:sp>
      <p:sp>
        <p:nvSpPr>
          <p:cNvPr id="26" name="Oval 25">
            <a:extLst>
              <a:ext uri="{FF2B5EF4-FFF2-40B4-BE49-F238E27FC236}">
                <a16:creationId xmlns:a16="http://schemas.microsoft.com/office/drawing/2014/main" id="{D5DC2B30-4AC4-C549-8902-A2A206C0CD10}"/>
              </a:ext>
            </a:extLst>
          </p:cNvPr>
          <p:cNvSpPr/>
          <p:nvPr/>
        </p:nvSpPr>
        <p:spPr>
          <a:xfrm>
            <a:off x="2351535" y="4501883"/>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Voyage Allocated</a:t>
            </a:r>
          </a:p>
        </p:txBody>
      </p:sp>
      <p:sp>
        <p:nvSpPr>
          <p:cNvPr id="27" name="Oval 26">
            <a:extLst>
              <a:ext uri="{FF2B5EF4-FFF2-40B4-BE49-F238E27FC236}">
                <a16:creationId xmlns:a16="http://schemas.microsoft.com/office/drawing/2014/main" id="{5A9D5058-ED19-674B-888B-5595EEA9FBA1}"/>
              </a:ext>
            </a:extLst>
          </p:cNvPr>
          <p:cNvSpPr/>
          <p:nvPr/>
        </p:nvSpPr>
        <p:spPr>
          <a:xfrm>
            <a:off x="4291343" y="4699835"/>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Reefer Assigned</a:t>
            </a:r>
          </a:p>
        </p:txBody>
      </p:sp>
      <p:sp>
        <p:nvSpPr>
          <p:cNvPr id="29" name="Oval 28">
            <a:extLst>
              <a:ext uri="{FF2B5EF4-FFF2-40B4-BE49-F238E27FC236}">
                <a16:creationId xmlns:a16="http://schemas.microsoft.com/office/drawing/2014/main" id="{FDB3FF4C-C64C-2C45-BAFE-C62D299211E5}"/>
              </a:ext>
            </a:extLst>
          </p:cNvPr>
          <p:cNvSpPr/>
          <p:nvPr/>
        </p:nvSpPr>
        <p:spPr>
          <a:xfrm>
            <a:off x="539682" y="5632557"/>
            <a:ext cx="1337585"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Accepted</a:t>
            </a:r>
          </a:p>
        </p:txBody>
      </p:sp>
      <p:sp>
        <p:nvSpPr>
          <p:cNvPr id="30" name="TextBox 29">
            <a:extLst>
              <a:ext uri="{FF2B5EF4-FFF2-40B4-BE49-F238E27FC236}">
                <a16:creationId xmlns:a16="http://schemas.microsoft.com/office/drawing/2014/main" id="{1C1DDF8F-97C3-D944-B04E-B1D3BB1F053A}"/>
              </a:ext>
            </a:extLst>
          </p:cNvPr>
          <p:cNvSpPr txBox="1"/>
          <p:nvPr/>
        </p:nvSpPr>
        <p:spPr>
          <a:xfrm>
            <a:off x="165741" y="37048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1</a:t>
            </a:r>
          </a:p>
        </p:txBody>
      </p:sp>
      <p:sp>
        <p:nvSpPr>
          <p:cNvPr id="31" name="TextBox 30">
            <a:extLst>
              <a:ext uri="{FF2B5EF4-FFF2-40B4-BE49-F238E27FC236}">
                <a16:creationId xmlns:a16="http://schemas.microsoft.com/office/drawing/2014/main" id="{805E4D6B-D04B-354E-889E-097012830B00}"/>
              </a:ext>
            </a:extLst>
          </p:cNvPr>
          <p:cNvSpPr txBox="1"/>
          <p:nvPr/>
        </p:nvSpPr>
        <p:spPr>
          <a:xfrm>
            <a:off x="165741" y="4466001"/>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2</a:t>
            </a:r>
          </a:p>
        </p:txBody>
      </p:sp>
      <p:sp>
        <p:nvSpPr>
          <p:cNvPr id="32" name="TextBox 31">
            <a:extLst>
              <a:ext uri="{FF2B5EF4-FFF2-40B4-BE49-F238E27FC236}">
                <a16:creationId xmlns:a16="http://schemas.microsoft.com/office/drawing/2014/main" id="{7BA8BECE-4D4D-394B-B160-633E9A641F17}"/>
              </a:ext>
            </a:extLst>
          </p:cNvPr>
          <p:cNvSpPr txBox="1"/>
          <p:nvPr/>
        </p:nvSpPr>
        <p:spPr>
          <a:xfrm>
            <a:off x="123701" y="5770707"/>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6</a:t>
            </a:r>
          </a:p>
        </p:txBody>
      </p:sp>
      <p:sp>
        <p:nvSpPr>
          <p:cNvPr id="34" name="TextBox 33">
            <a:extLst>
              <a:ext uri="{FF2B5EF4-FFF2-40B4-BE49-F238E27FC236}">
                <a16:creationId xmlns:a16="http://schemas.microsoft.com/office/drawing/2014/main" id="{77DB6946-A03F-9343-AF8B-16133E629068}"/>
              </a:ext>
            </a:extLst>
          </p:cNvPr>
          <p:cNvSpPr txBox="1"/>
          <p:nvPr/>
        </p:nvSpPr>
        <p:spPr>
          <a:xfrm>
            <a:off x="4164305" y="5161715"/>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4</a:t>
            </a:r>
          </a:p>
        </p:txBody>
      </p:sp>
      <p:sp>
        <p:nvSpPr>
          <p:cNvPr id="35" name="TextBox 34">
            <a:extLst>
              <a:ext uri="{FF2B5EF4-FFF2-40B4-BE49-F238E27FC236}">
                <a16:creationId xmlns:a16="http://schemas.microsoft.com/office/drawing/2014/main" id="{FBF8EC92-FFA3-FD48-A0F9-ED42CC19121A}"/>
              </a:ext>
            </a:extLst>
          </p:cNvPr>
          <p:cNvSpPr txBox="1"/>
          <p:nvPr/>
        </p:nvSpPr>
        <p:spPr>
          <a:xfrm>
            <a:off x="2159861" y="49550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3</a:t>
            </a:r>
          </a:p>
        </p:txBody>
      </p:sp>
      <p:sp>
        <p:nvSpPr>
          <p:cNvPr id="21" name="Rounded Rectangle 20">
            <a:extLst>
              <a:ext uri="{FF2B5EF4-FFF2-40B4-BE49-F238E27FC236}">
                <a16:creationId xmlns:a16="http://schemas.microsoft.com/office/drawing/2014/main" id="{82D10E8F-DA99-8149-9F3B-E536285C0B1C}"/>
              </a:ext>
            </a:extLst>
          </p:cNvPr>
          <p:cNvSpPr/>
          <p:nvPr/>
        </p:nvSpPr>
        <p:spPr>
          <a:xfrm>
            <a:off x="6262009"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Invoice MS</a:t>
            </a:r>
          </a:p>
        </p:txBody>
      </p:sp>
      <p:cxnSp>
        <p:nvCxnSpPr>
          <p:cNvPr id="22" name="Straight Connector 21">
            <a:extLst>
              <a:ext uri="{FF2B5EF4-FFF2-40B4-BE49-F238E27FC236}">
                <a16:creationId xmlns:a16="http://schemas.microsoft.com/office/drawing/2014/main" id="{7F3E1D76-37C5-B449-8573-3C91DA2A9411}"/>
              </a:ext>
            </a:extLst>
          </p:cNvPr>
          <p:cNvCxnSpPr>
            <a:cxnSpLocks/>
            <a:endCxn id="21" idx="2"/>
          </p:cNvCxnSpPr>
          <p:nvPr/>
        </p:nvCxnSpPr>
        <p:spPr>
          <a:xfrm flipV="1">
            <a:off x="6871609" y="3429000"/>
            <a:ext cx="0" cy="342292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3DB9F29E-5490-F645-8947-A26B2BA2D54D}"/>
              </a:ext>
            </a:extLst>
          </p:cNvPr>
          <p:cNvSpPr/>
          <p:nvPr/>
        </p:nvSpPr>
        <p:spPr>
          <a:xfrm>
            <a:off x="6141561" y="5086138"/>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Payment Processed</a:t>
            </a:r>
          </a:p>
        </p:txBody>
      </p:sp>
      <p:sp>
        <p:nvSpPr>
          <p:cNvPr id="24" name="TextBox 23">
            <a:extLst>
              <a:ext uri="{FF2B5EF4-FFF2-40B4-BE49-F238E27FC236}">
                <a16:creationId xmlns:a16="http://schemas.microsoft.com/office/drawing/2014/main" id="{4D0F8336-E4AE-4C46-A8BA-7F07FB1AD7AD}"/>
              </a:ext>
            </a:extLst>
          </p:cNvPr>
          <p:cNvSpPr txBox="1"/>
          <p:nvPr/>
        </p:nvSpPr>
        <p:spPr>
          <a:xfrm>
            <a:off x="7562849" y="556182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5</a:t>
            </a:r>
          </a:p>
        </p:txBody>
      </p:sp>
    </p:spTree>
    <p:extLst>
      <p:ext uri="{BB962C8B-B14F-4D97-AF65-F5344CB8AC3E}">
        <p14:creationId xmlns:p14="http://schemas.microsoft.com/office/powerpoint/2010/main" val="381972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dirty="0"/>
              <a:t>Each service produces and listens to other service’s events and decides if an action should be taken or not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20</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23" idx="4"/>
            <a:endCxn id="7" idx="1"/>
          </p:cNvCxnSpPr>
          <p:nvPr/>
        </p:nvCxnSpPr>
        <p:spPr>
          <a:xfrm>
            <a:off x="793628" y="3695670"/>
            <a:ext cx="2672053" cy="19934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41686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293582" y="5770707"/>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8" y="3396216"/>
            <a:ext cx="489401" cy="59890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endCxn id="19" idx="2"/>
          </p:cNvCxnSpPr>
          <p:nvPr/>
        </p:nvCxnSpPr>
        <p:spPr>
          <a:xfrm rot="16200000" flipV="1">
            <a:off x="3245966" y="4491468"/>
            <a:ext cx="1663793" cy="1"/>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7F9E0F4-5717-7E4B-BC28-5A13D91BE8B1}"/>
              </a:ext>
            </a:extLst>
          </p:cNvPr>
          <p:cNvCxnSpPr>
            <a:cxnSpLocks/>
            <a:endCxn id="11" idx="0"/>
          </p:cNvCxnSpPr>
          <p:nvPr/>
        </p:nvCxnSpPr>
        <p:spPr>
          <a:xfrm rot="16200000" flipH="1">
            <a:off x="3610842" y="4366947"/>
            <a:ext cx="1663797" cy="249040"/>
          </a:xfrm>
          <a:prstGeom prst="bentConnector3">
            <a:avLst>
              <a:gd name="adj1" fmla="val 27644"/>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033412" y="3795068"/>
            <a:ext cx="983305" cy="369332"/>
          </a:xfrm>
          <a:prstGeom prst="rect">
            <a:avLst/>
          </a:prstGeom>
          <a:noFill/>
        </p:spPr>
        <p:txBody>
          <a:bodyPr wrap="square" rtlCol="0">
            <a:spAutoFit/>
          </a:bodyPr>
          <a:lstStyle/>
          <a:p>
            <a:pPr defTabSz="914377" eaLnBrk="1" fontAlgn="auto" hangingPunct="1">
              <a:spcBef>
                <a:spcPts val="0"/>
              </a:spcBef>
              <a:spcAft>
                <a:spcPts val="0"/>
              </a:spcAft>
            </a:pPr>
            <a:r>
              <a:rPr lang="en-US" dirty="0">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2</a:t>
            </a:r>
          </a:p>
        </p:txBody>
      </p:sp>
      <p:sp>
        <p:nvSpPr>
          <p:cNvPr id="60" name="TextBox 59">
            <a:extLst>
              <a:ext uri="{FF2B5EF4-FFF2-40B4-BE49-F238E27FC236}">
                <a16:creationId xmlns:a16="http://schemas.microsoft.com/office/drawing/2014/main" id="{2BDD0C59-48F7-E844-92F6-DFE87ED15363}"/>
              </a:ext>
            </a:extLst>
          </p:cNvPr>
          <p:cNvSpPr txBox="1"/>
          <p:nvPr/>
        </p:nvSpPr>
        <p:spPr>
          <a:xfrm>
            <a:off x="4365525"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3</a:t>
            </a:r>
          </a:p>
        </p:txBody>
      </p:sp>
      <p:cxnSp>
        <p:nvCxnSpPr>
          <p:cNvPr id="62" name="Elbow Connector 61">
            <a:extLst>
              <a:ext uri="{FF2B5EF4-FFF2-40B4-BE49-F238E27FC236}">
                <a16:creationId xmlns:a16="http://schemas.microsoft.com/office/drawing/2014/main" id="{178941A2-7772-A344-AAC9-698DC0C78669}"/>
              </a:ext>
            </a:extLst>
          </p:cNvPr>
          <p:cNvCxnSpPr>
            <a:cxnSpLocks/>
            <a:stCxn id="12" idx="2"/>
            <a:endCxn id="18" idx="3"/>
          </p:cNvCxnSpPr>
          <p:nvPr/>
        </p:nvCxnSpPr>
        <p:spPr>
          <a:xfrm rot="5400000" flipH="1">
            <a:off x="1901768" y="3140347"/>
            <a:ext cx="2376613" cy="3452448"/>
          </a:xfrm>
          <a:prstGeom prst="bentConnector4">
            <a:avLst>
              <a:gd name="adj1" fmla="val -12825"/>
              <a:gd name="adj2" fmla="val 10026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83DFFBE-C3FC-FE49-B99E-874DCC0E3DB5}"/>
              </a:ext>
            </a:extLst>
          </p:cNvPr>
          <p:cNvSpPr txBox="1"/>
          <p:nvPr/>
        </p:nvSpPr>
        <p:spPr>
          <a:xfrm>
            <a:off x="1330712" y="5173328"/>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5</a:t>
            </a:r>
          </a:p>
        </p:txBody>
      </p:sp>
      <p:sp>
        <p:nvSpPr>
          <p:cNvPr id="76" name="Rectangle 75">
            <a:extLst>
              <a:ext uri="{FF2B5EF4-FFF2-40B4-BE49-F238E27FC236}">
                <a16:creationId xmlns:a16="http://schemas.microsoft.com/office/drawing/2014/main" id="{A35AEE74-4F68-A443-A159-223FC4AD4F7D}"/>
              </a:ext>
            </a:extLst>
          </p:cNvPr>
          <p:cNvSpPr/>
          <p:nvPr/>
        </p:nvSpPr>
        <p:spPr>
          <a:xfrm>
            <a:off x="7851493" y="2386830"/>
            <a:ext cx="4340507" cy="3242554"/>
          </a:xfrm>
          <a:prstGeom prst="rect">
            <a:avLst/>
          </a:prstGeom>
        </p:spPr>
        <p:txBody>
          <a:bodyPr wrap="square">
            <a:spAutoFit/>
          </a:bodyPr>
          <a:lstStyle/>
          <a:p>
            <a:pPr defTabSz="914377" eaLnBrk="1" fontAlgn="auto" hangingPunct="1">
              <a:spcBef>
                <a:spcPts val="0"/>
              </a:spcBef>
              <a:spcAft>
                <a:spcPts val="0"/>
              </a:spcAft>
            </a:pPr>
            <a:r>
              <a:rPr lang="en-US" sz="1867" dirty="0">
                <a:solidFill>
                  <a:prstClr val="black"/>
                </a:solidFill>
                <a:latin typeface="Arial"/>
                <a:cs typeface="+mn-cs"/>
              </a:rPr>
              <a:t>The distributed transaction ends when the last service executes.</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2- &lt;orderID, voyageID&gt;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3- &lt;orderID, </a:t>
            </a:r>
            <a:r>
              <a:rPr lang="en-US" sz="1867" dirty="0" err="1">
                <a:solidFill>
                  <a:prstClr val="black"/>
                </a:solidFill>
                <a:latin typeface="Arial"/>
                <a:cs typeface="+mn-cs"/>
              </a:rPr>
              <a:t>reeferID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4- &lt;orderID, </a:t>
            </a:r>
            <a:r>
              <a:rPr lang="en-US" sz="1867" dirty="0" err="1">
                <a:solidFill>
                  <a:prstClr val="black"/>
                </a:solidFill>
                <a:latin typeface="Arial"/>
                <a:cs typeface="+mn-cs"/>
              </a:rPr>
              <a:t>transactionID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5- Order has accepted</a:t>
            </a:r>
          </a:p>
          <a:p>
            <a:pPr defTabSz="914377" eaLnBrk="1" fontAlgn="auto" hangingPunct="1">
              <a:spcBef>
                <a:spcPts val="0"/>
              </a:spcBef>
              <a:spcAft>
                <a:spcPts val="0"/>
              </a:spcAft>
            </a:pPr>
            <a:endParaRPr lang="en-US" dirty="0">
              <a:solidFill>
                <a:prstClr val="black"/>
              </a:solidFill>
              <a:latin typeface="Arial"/>
              <a:cs typeface="+mn-cs"/>
            </a:endParaRPr>
          </a:p>
        </p:txBody>
      </p:sp>
      <p:sp>
        <p:nvSpPr>
          <p:cNvPr id="25" name="TextBox 24">
            <a:extLst>
              <a:ext uri="{FF2B5EF4-FFF2-40B4-BE49-F238E27FC236}">
                <a16:creationId xmlns:a16="http://schemas.microsoft.com/office/drawing/2014/main" id="{DB51E527-9CC7-6649-BCEA-B27483319838}"/>
              </a:ext>
            </a:extLst>
          </p:cNvPr>
          <p:cNvSpPr txBox="1"/>
          <p:nvPr/>
        </p:nvSpPr>
        <p:spPr>
          <a:xfrm>
            <a:off x="400606" y="4067559"/>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Pending</a:t>
            </a:r>
          </a:p>
        </p:txBody>
      </p:sp>
      <p:sp>
        <p:nvSpPr>
          <p:cNvPr id="34" name="Rectangle 33">
            <a:extLst>
              <a:ext uri="{FF2B5EF4-FFF2-40B4-BE49-F238E27FC236}">
                <a16:creationId xmlns:a16="http://schemas.microsoft.com/office/drawing/2014/main" id="{FA63449E-541E-944E-82EC-3783DB070955}"/>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Invoice MS</a:t>
            </a:r>
          </a:p>
        </p:txBody>
      </p:sp>
      <p:cxnSp>
        <p:nvCxnSpPr>
          <p:cNvPr id="35" name="Elbow Connector 34">
            <a:extLst>
              <a:ext uri="{FF2B5EF4-FFF2-40B4-BE49-F238E27FC236}">
                <a16:creationId xmlns:a16="http://schemas.microsoft.com/office/drawing/2014/main" id="{1722A8D5-FE8E-C743-81B2-5A66D6A9F1B2}"/>
              </a:ext>
            </a:extLst>
          </p:cNvPr>
          <p:cNvCxnSpPr>
            <a:cxnSpLocks/>
            <a:stCxn id="9" idx="0"/>
            <a:endCxn id="34" idx="2"/>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BEBCE2C0-7660-4047-AC43-59F1D20989C8}"/>
              </a:ext>
            </a:extLst>
          </p:cNvPr>
          <p:cNvCxnSpPr>
            <a:cxnSpLocks/>
            <a:endCxn id="12" idx="0"/>
          </p:cNvCxnSpPr>
          <p:nvPr/>
        </p:nvCxnSpPr>
        <p:spPr>
          <a:xfrm rot="5400000">
            <a:off x="4632435" y="3875528"/>
            <a:ext cx="1631701" cy="126397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339E90B-8B5B-AC40-9AEC-C8679955E932}"/>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4</a:t>
            </a:r>
          </a:p>
        </p:txBody>
      </p:sp>
      <p:pic>
        <p:nvPicPr>
          <p:cNvPr id="39" name="Picture 38">
            <a:extLst>
              <a:ext uri="{FF2B5EF4-FFF2-40B4-BE49-F238E27FC236}">
                <a16:creationId xmlns:a16="http://schemas.microsoft.com/office/drawing/2014/main" id="{A9BF2220-949B-2C41-9BF3-905C5DBFF5DC}"/>
              </a:ext>
            </a:extLst>
          </p:cNvPr>
          <p:cNvPicPr>
            <a:picLocks noChangeAspect="1"/>
          </p:cNvPicPr>
          <p:nvPr/>
        </p:nvPicPr>
        <p:blipFill>
          <a:blip r:embed="rId5"/>
          <a:stretch>
            <a:fillRect/>
          </a:stretch>
        </p:blipFill>
        <p:spPr>
          <a:xfrm>
            <a:off x="94587" y="4225315"/>
            <a:ext cx="478952" cy="478952"/>
          </a:xfrm>
          <a:prstGeom prst="rect">
            <a:avLst/>
          </a:prstGeom>
        </p:spPr>
      </p:pic>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114" y="4572682"/>
            <a:ext cx="552951" cy="386793"/>
          </a:xfrm>
          <a:prstGeom prst="rect">
            <a:avLst/>
          </a:prstGeom>
        </p:spPr>
      </p:pic>
      <p:sp>
        <p:nvSpPr>
          <p:cNvPr id="40" name="TextBox 39">
            <a:extLst>
              <a:ext uri="{FF2B5EF4-FFF2-40B4-BE49-F238E27FC236}">
                <a16:creationId xmlns:a16="http://schemas.microsoft.com/office/drawing/2014/main" id="{58DC9283-D471-664F-8CEC-EE96494374F4}"/>
              </a:ext>
            </a:extLst>
          </p:cNvPr>
          <p:cNvSpPr txBox="1"/>
          <p:nvPr/>
        </p:nvSpPr>
        <p:spPr>
          <a:xfrm>
            <a:off x="424831" y="5343579"/>
            <a:ext cx="894797" cy="297454"/>
          </a:xfrm>
          <a:prstGeom prst="rect">
            <a:avLst/>
          </a:prstGeom>
          <a:no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Accepted</a:t>
            </a:r>
          </a:p>
        </p:txBody>
      </p:sp>
    </p:spTree>
    <p:extLst>
      <p:ext uri="{BB962C8B-B14F-4D97-AF65-F5344CB8AC3E}">
        <p14:creationId xmlns:p14="http://schemas.microsoft.com/office/powerpoint/2010/main" val="2289896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dirty="0"/>
              <a:t>In case of failure, the source microservice is keeping state and timer to monitor for the completion event.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21</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10" idx="0"/>
            <a:endCxn id="19" idx="2"/>
          </p:cNvCxnSpPr>
          <p:nvPr/>
        </p:nvCxnSpPr>
        <p:spPr>
          <a:xfrm rot="16200000" flipV="1">
            <a:off x="3367883" y="4369549"/>
            <a:ext cx="1663795" cy="243839"/>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dirty="0">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2</a:t>
            </a:r>
          </a:p>
        </p:txBody>
      </p:sp>
      <p:sp>
        <p:nvSpPr>
          <p:cNvPr id="22" name="Multiply 21">
            <a:extLst>
              <a:ext uri="{FF2B5EF4-FFF2-40B4-BE49-F238E27FC236}">
                <a16:creationId xmlns:a16="http://schemas.microsoft.com/office/drawing/2014/main" id="{E992371F-9853-E44F-81D3-8A5184D96D51}"/>
              </a:ext>
            </a:extLst>
          </p:cNvPr>
          <p:cNvSpPr/>
          <p:nvPr/>
        </p:nvSpPr>
        <p:spPr>
          <a:xfrm>
            <a:off x="4103005" y="3589419"/>
            <a:ext cx="737809" cy="1009915"/>
          </a:xfrm>
          <a:prstGeom prst="mathMultiply">
            <a:avLst>
              <a:gd name="adj1" fmla="val 15045"/>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0" name="TextBox 49">
            <a:extLst>
              <a:ext uri="{FF2B5EF4-FFF2-40B4-BE49-F238E27FC236}">
                <a16:creationId xmlns:a16="http://schemas.microsoft.com/office/drawing/2014/main" id="{17F25CC4-F99A-0343-AF3A-BBB2AE59ECE4}"/>
              </a:ext>
            </a:extLst>
          </p:cNvPr>
          <p:cNvSpPr txBox="1"/>
          <p:nvPr/>
        </p:nvSpPr>
        <p:spPr>
          <a:xfrm>
            <a:off x="245113" y="3756378"/>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Pending</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98528091-877E-AA47-80C9-A92098FC05E9}"/>
              </a:ext>
            </a:extLst>
          </p:cNvPr>
          <p:cNvCxnSpPr>
            <a:cxnSpLocks/>
            <a:endCxn id="11" idx="0"/>
          </p:cNvCxnSpPr>
          <p:nvPr/>
        </p:nvCxnSpPr>
        <p:spPr>
          <a:xfrm rot="5400000">
            <a:off x="4507918" y="3751008"/>
            <a:ext cx="1631700" cy="151301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a:off x="417315" y="4297032"/>
            <a:ext cx="478952" cy="478952"/>
          </a:xfrm>
          <a:prstGeom prst="rect">
            <a:avLst/>
          </a:prstGeom>
        </p:spPr>
      </p:pic>
    </p:spTree>
    <p:extLst>
      <p:ext uri="{BB962C8B-B14F-4D97-AF65-F5344CB8AC3E}">
        <p14:creationId xmlns:p14="http://schemas.microsoft.com/office/powerpoint/2010/main" val="88351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dirty="0"/>
              <a:t>Compensation – Order Uncompleted Event to rollback local change</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22</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9" idx="0"/>
            <a:endCxn id="19" idx="2"/>
          </p:cNvCxnSpPr>
          <p:nvPr/>
        </p:nvCxnSpPr>
        <p:spPr>
          <a:xfrm rot="16200000" flipV="1">
            <a:off x="3245964" y="4491467"/>
            <a:ext cx="1663794" cy="2"/>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dirty="0">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186930"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2</a:t>
            </a:r>
          </a:p>
        </p:txBody>
      </p:sp>
      <p:sp>
        <p:nvSpPr>
          <p:cNvPr id="50" name="TextBox 49">
            <a:extLst>
              <a:ext uri="{FF2B5EF4-FFF2-40B4-BE49-F238E27FC236}">
                <a16:creationId xmlns:a16="http://schemas.microsoft.com/office/drawing/2014/main" id="{17F25CC4-F99A-0343-AF3A-BBB2AE59ECE4}"/>
              </a:ext>
            </a:extLst>
          </p:cNvPr>
          <p:cNvSpPr txBox="1"/>
          <p:nvPr/>
        </p:nvSpPr>
        <p:spPr>
          <a:xfrm>
            <a:off x="280971" y="3756378"/>
            <a:ext cx="1189749" cy="297454"/>
          </a:xfrm>
          <a:prstGeom prst="rect">
            <a:avLst/>
          </a:prstGeom>
          <a:no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Uncompleted</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5185384"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rot="10800000">
            <a:off x="417315" y="4297032"/>
            <a:ext cx="478952" cy="478952"/>
          </a:xfrm>
          <a:prstGeom prst="rect">
            <a:avLst/>
          </a:prstGeom>
        </p:spPr>
      </p:pic>
      <p:sp>
        <p:nvSpPr>
          <p:cNvPr id="21" name="TextBox 20">
            <a:extLst>
              <a:ext uri="{FF2B5EF4-FFF2-40B4-BE49-F238E27FC236}">
                <a16:creationId xmlns:a16="http://schemas.microsoft.com/office/drawing/2014/main" id="{A973DAE0-17D2-6B49-98DC-D700AEAFD163}"/>
              </a:ext>
            </a:extLst>
          </p:cNvPr>
          <p:cNvSpPr txBox="1"/>
          <p:nvPr/>
        </p:nvSpPr>
        <p:spPr>
          <a:xfrm>
            <a:off x="930184" y="5657652"/>
            <a:ext cx="1696298"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OrderUncompleted</a:t>
            </a:r>
          </a:p>
        </p:txBody>
      </p:sp>
      <p:sp>
        <p:nvSpPr>
          <p:cNvPr id="37" name="TextBox 36">
            <a:extLst>
              <a:ext uri="{FF2B5EF4-FFF2-40B4-BE49-F238E27FC236}">
                <a16:creationId xmlns:a16="http://schemas.microsoft.com/office/drawing/2014/main" id="{53728999-DF38-E941-8160-4406E019B740}"/>
              </a:ext>
            </a:extLst>
          </p:cNvPr>
          <p:cNvSpPr txBox="1"/>
          <p:nvPr/>
        </p:nvSpPr>
        <p:spPr>
          <a:xfrm>
            <a:off x="3608126"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3</a:t>
            </a:r>
          </a:p>
        </p:txBody>
      </p:sp>
      <p:sp>
        <p:nvSpPr>
          <p:cNvPr id="35" name="Can 34">
            <a:extLst>
              <a:ext uri="{FF2B5EF4-FFF2-40B4-BE49-F238E27FC236}">
                <a16:creationId xmlns:a16="http://schemas.microsoft.com/office/drawing/2014/main" id="{EEBEF812-CDD0-BE47-8FE5-9ADB2CD1583E}"/>
              </a:ext>
            </a:extLst>
          </p:cNvPr>
          <p:cNvSpPr/>
          <p:nvPr/>
        </p:nvSpPr>
        <p:spPr>
          <a:xfrm>
            <a:off x="1939628"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8" name="Can 37">
            <a:extLst>
              <a:ext uri="{FF2B5EF4-FFF2-40B4-BE49-F238E27FC236}">
                <a16:creationId xmlns:a16="http://schemas.microsoft.com/office/drawing/2014/main" id="{CF8E570D-D4EF-BC4A-9BA1-E3D7F3739B81}"/>
              </a:ext>
            </a:extLst>
          </p:cNvPr>
          <p:cNvSpPr/>
          <p:nvPr/>
        </p:nvSpPr>
        <p:spPr>
          <a:xfrm>
            <a:off x="3366190"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9" name="Can 38">
            <a:extLst>
              <a:ext uri="{FF2B5EF4-FFF2-40B4-BE49-F238E27FC236}">
                <a16:creationId xmlns:a16="http://schemas.microsoft.com/office/drawing/2014/main" id="{D0E4DA5A-C935-2849-9A2A-973844EEC60A}"/>
              </a:ext>
            </a:extLst>
          </p:cNvPr>
          <p:cNvSpPr/>
          <p:nvPr/>
        </p:nvSpPr>
        <p:spPr>
          <a:xfrm>
            <a:off x="4955144"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Tree>
    <p:extLst>
      <p:ext uri="{BB962C8B-B14F-4D97-AF65-F5344CB8AC3E}">
        <p14:creationId xmlns:p14="http://schemas.microsoft.com/office/powerpoint/2010/main" val="280559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864F-2CF1-9649-9D5E-C94199780EE6}"/>
              </a:ext>
            </a:extLst>
          </p:cNvPr>
          <p:cNvSpPr>
            <a:spLocks noGrp="1"/>
          </p:cNvSpPr>
          <p:nvPr>
            <p:ph type="title"/>
          </p:nvPr>
        </p:nvSpPr>
        <p:spPr/>
        <p:txBody>
          <a:bodyPr/>
          <a:lstStyle/>
          <a:p>
            <a:r>
              <a:rPr lang="en-US" dirty="0"/>
              <a:t>Saga pattern - Orchestration</a:t>
            </a:r>
          </a:p>
        </p:txBody>
      </p:sp>
      <p:sp>
        <p:nvSpPr>
          <p:cNvPr id="3" name="Content Placeholder 2">
            <a:extLst>
              <a:ext uri="{FF2B5EF4-FFF2-40B4-BE49-F238E27FC236}">
                <a16:creationId xmlns:a16="http://schemas.microsoft.com/office/drawing/2014/main" id="{3D883580-AAAF-B94D-B6E1-A16AF94199F7}"/>
              </a:ext>
            </a:extLst>
          </p:cNvPr>
          <p:cNvSpPr>
            <a:spLocks noGrp="1"/>
          </p:cNvSpPr>
          <p:nvPr>
            <p:ph idx="1"/>
          </p:nvPr>
        </p:nvSpPr>
        <p:spPr>
          <a:xfrm>
            <a:off x="296417" y="801719"/>
            <a:ext cx="11087016" cy="1096837"/>
          </a:xfrm>
        </p:spPr>
        <p:txBody>
          <a:bodyPr/>
          <a:lstStyle/>
          <a:p>
            <a:pPr marL="0" indent="0">
              <a:buNone/>
            </a:pPr>
            <a:r>
              <a:rPr lang="en-US" sz="2400" dirty="0"/>
              <a:t>One service is responsible to drive each participant on what to do and when.</a:t>
            </a:r>
          </a:p>
        </p:txBody>
      </p:sp>
      <p:sp>
        <p:nvSpPr>
          <p:cNvPr id="4" name="Slide Number Placeholder 3">
            <a:extLst>
              <a:ext uri="{FF2B5EF4-FFF2-40B4-BE49-F238E27FC236}">
                <a16:creationId xmlns:a16="http://schemas.microsoft.com/office/drawing/2014/main" id="{29B2314B-EAC9-C747-9C61-DBB3DFB71D17}"/>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23</a:t>
            </a:fld>
            <a:endParaRPr lang="en-US">
              <a:solidFill>
                <a:srgbClr val="5AAAFA"/>
              </a:solidFill>
              <a:latin typeface="Arial"/>
              <a:cs typeface="+mn-cs"/>
            </a:endParaRPr>
          </a:p>
        </p:txBody>
      </p:sp>
      <p:sp>
        <p:nvSpPr>
          <p:cNvPr id="6" name="Rectangle 5">
            <a:extLst>
              <a:ext uri="{FF2B5EF4-FFF2-40B4-BE49-F238E27FC236}">
                <a16:creationId xmlns:a16="http://schemas.microsoft.com/office/drawing/2014/main" id="{ACF9465C-BA12-234B-B756-2168D2A46067}"/>
              </a:ext>
            </a:extLst>
          </p:cNvPr>
          <p:cNvSpPr/>
          <p:nvPr/>
        </p:nvSpPr>
        <p:spPr>
          <a:xfrm>
            <a:off x="8457376" y="1692967"/>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Reefer Mgt MS</a:t>
            </a:r>
          </a:p>
        </p:txBody>
      </p:sp>
      <p:sp>
        <p:nvSpPr>
          <p:cNvPr id="7" name="Rectangle 6">
            <a:extLst>
              <a:ext uri="{FF2B5EF4-FFF2-40B4-BE49-F238E27FC236}">
                <a16:creationId xmlns:a16="http://schemas.microsoft.com/office/drawing/2014/main" id="{FE2C6531-1804-AB42-B530-A4F6F0FE30E3}"/>
              </a:ext>
            </a:extLst>
          </p:cNvPr>
          <p:cNvSpPr/>
          <p:nvPr/>
        </p:nvSpPr>
        <p:spPr>
          <a:xfrm>
            <a:off x="7007339" y="1710733"/>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11" name="Rounded Rectangle 10">
            <a:extLst>
              <a:ext uri="{FF2B5EF4-FFF2-40B4-BE49-F238E27FC236}">
                <a16:creationId xmlns:a16="http://schemas.microsoft.com/office/drawing/2014/main" id="{4ED98A84-7B2E-4141-A8D4-355064967E65}"/>
              </a:ext>
            </a:extLst>
          </p:cNvPr>
          <p:cNvSpPr/>
          <p:nvPr/>
        </p:nvSpPr>
        <p:spPr bwMode="auto">
          <a:xfrm>
            <a:off x="3945904"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257DB066-D581-3748-97C8-A667158270F8}"/>
              </a:ext>
            </a:extLst>
          </p:cNvPr>
          <p:cNvSpPr/>
          <p:nvPr/>
        </p:nvSpPr>
        <p:spPr bwMode="auto">
          <a:xfrm>
            <a:off x="418974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F2C78004-9976-1F4B-BA9D-DEE8B59411E5}"/>
              </a:ext>
            </a:extLst>
          </p:cNvPr>
          <p:cNvSpPr/>
          <p:nvPr/>
        </p:nvSpPr>
        <p:spPr bwMode="auto">
          <a:xfrm>
            <a:off x="4435302"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6ACA7FE9-8FBC-F94A-800B-E6A429265131}"/>
              </a:ext>
            </a:extLst>
          </p:cNvPr>
          <p:cNvSpPr/>
          <p:nvPr/>
        </p:nvSpPr>
        <p:spPr bwMode="auto">
          <a:xfrm>
            <a:off x="46791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5" name="Rounded Rectangle 14">
            <a:extLst>
              <a:ext uri="{FF2B5EF4-FFF2-40B4-BE49-F238E27FC236}">
                <a16:creationId xmlns:a16="http://schemas.microsoft.com/office/drawing/2014/main" id="{FA5EF8BD-67B3-3B47-B893-7162AA4471D7}"/>
              </a:ext>
            </a:extLst>
          </p:cNvPr>
          <p:cNvSpPr/>
          <p:nvPr/>
        </p:nvSpPr>
        <p:spPr bwMode="auto">
          <a:xfrm>
            <a:off x="492470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6" name="Rounded Rectangle 15">
            <a:extLst>
              <a:ext uri="{FF2B5EF4-FFF2-40B4-BE49-F238E27FC236}">
                <a16:creationId xmlns:a16="http://schemas.microsoft.com/office/drawing/2014/main" id="{82DA842C-798E-314D-B01C-64FA02A6C95F}"/>
              </a:ext>
            </a:extLst>
          </p:cNvPr>
          <p:cNvSpPr/>
          <p:nvPr/>
        </p:nvSpPr>
        <p:spPr bwMode="auto">
          <a:xfrm>
            <a:off x="51737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9" name="AutoShape 4">
            <a:extLst>
              <a:ext uri="{FF2B5EF4-FFF2-40B4-BE49-F238E27FC236}">
                <a16:creationId xmlns:a16="http://schemas.microsoft.com/office/drawing/2014/main" id="{03614E72-6723-8C4B-962B-512DB721FAB3}"/>
              </a:ext>
            </a:extLst>
          </p:cNvPr>
          <p:cNvSpPr>
            <a:spLocks noChangeArrowheads="1"/>
          </p:cNvSpPr>
          <p:nvPr/>
        </p:nvSpPr>
        <p:spPr bwMode="auto">
          <a:xfrm>
            <a:off x="3800792" y="1682252"/>
            <a:ext cx="2155219" cy="4548363"/>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20" name="Picture 19">
            <a:extLst>
              <a:ext uri="{FF2B5EF4-FFF2-40B4-BE49-F238E27FC236}">
                <a16:creationId xmlns:a16="http://schemas.microsoft.com/office/drawing/2014/main" id="{B146472A-E064-4C4C-88BF-C6ED7DBFE81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5507527" y="5978479"/>
            <a:ext cx="959343" cy="504271"/>
          </a:xfrm>
          <a:prstGeom prst="rect">
            <a:avLst/>
          </a:prstGeom>
        </p:spPr>
      </p:pic>
      <p:sp>
        <p:nvSpPr>
          <p:cNvPr id="21" name="TextBox 20">
            <a:extLst>
              <a:ext uri="{FF2B5EF4-FFF2-40B4-BE49-F238E27FC236}">
                <a16:creationId xmlns:a16="http://schemas.microsoft.com/office/drawing/2014/main" id="{45D5FDBE-040C-7D48-B56E-767121EA1A1B}"/>
              </a:ext>
            </a:extLst>
          </p:cNvPr>
          <p:cNvSpPr txBox="1"/>
          <p:nvPr/>
        </p:nvSpPr>
        <p:spPr>
          <a:xfrm>
            <a:off x="3847834" y="1914589"/>
            <a:ext cx="165628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Voyage commands</a:t>
            </a:r>
          </a:p>
        </p:txBody>
      </p:sp>
      <p:sp>
        <p:nvSpPr>
          <p:cNvPr id="22" name="Rounded Rectangle 21">
            <a:extLst>
              <a:ext uri="{FF2B5EF4-FFF2-40B4-BE49-F238E27FC236}">
                <a16:creationId xmlns:a16="http://schemas.microsoft.com/office/drawing/2014/main" id="{9CBC4D14-F411-384D-A1AF-5C1F12EA1BF8}"/>
              </a:ext>
            </a:extLst>
          </p:cNvPr>
          <p:cNvSpPr/>
          <p:nvPr/>
        </p:nvSpPr>
        <p:spPr bwMode="auto">
          <a:xfrm>
            <a:off x="3920298"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23" name="Rounded Rectangle 22">
            <a:extLst>
              <a:ext uri="{FF2B5EF4-FFF2-40B4-BE49-F238E27FC236}">
                <a16:creationId xmlns:a16="http://schemas.microsoft.com/office/drawing/2014/main" id="{9B030E9A-6EA4-0F4D-8F49-B423B624F4C5}"/>
              </a:ext>
            </a:extLst>
          </p:cNvPr>
          <p:cNvSpPr/>
          <p:nvPr/>
        </p:nvSpPr>
        <p:spPr bwMode="auto">
          <a:xfrm>
            <a:off x="416413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24" name="Rounded Rectangle 23">
            <a:extLst>
              <a:ext uri="{FF2B5EF4-FFF2-40B4-BE49-F238E27FC236}">
                <a16:creationId xmlns:a16="http://schemas.microsoft.com/office/drawing/2014/main" id="{19C15E0B-6679-3F41-A72B-1DAC823A4A3E}"/>
              </a:ext>
            </a:extLst>
          </p:cNvPr>
          <p:cNvSpPr/>
          <p:nvPr/>
        </p:nvSpPr>
        <p:spPr bwMode="auto">
          <a:xfrm>
            <a:off x="4409697"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25" name="Rounded Rectangle 24">
            <a:extLst>
              <a:ext uri="{FF2B5EF4-FFF2-40B4-BE49-F238E27FC236}">
                <a16:creationId xmlns:a16="http://schemas.microsoft.com/office/drawing/2014/main" id="{933CBA29-1473-974F-94DC-3871B795D706}"/>
              </a:ext>
            </a:extLst>
          </p:cNvPr>
          <p:cNvSpPr/>
          <p:nvPr/>
        </p:nvSpPr>
        <p:spPr bwMode="auto">
          <a:xfrm>
            <a:off x="46535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26" name="Rounded Rectangle 25">
            <a:extLst>
              <a:ext uri="{FF2B5EF4-FFF2-40B4-BE49-F238E27FC236}">
                <a16:creationId xmlns:a16="http://schemas.microsoft.com/office/drawing/2014/main" id="{98F2481A-24E4-094D-94E2-DEFF196E69DF}"/>
              </a:ext>
            </a:extLst>
          </p:cNvPr>
          <p:cNvSpPr/>
          <p:nvPr/>
        </p:nvSpPr>
        <p:spPr bwMode="auto">
          <a:xfrm>
            <a:off x="489909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27" name="Rounded Rectangle 26">
            <a:extLst>
              <a:ext uri="{FF2B5EF4-FFF2-40B4-BE49-F238E27FC236}">
                <a16:creationId xmlns:a16="http://schemas.microsoft.com/office/drawing/2014/main" id="{16997D24-AA5D-0147-B3B5-13D45D124E5E}"/>
              </a:ext>
            </a:extLst>
          </p:cNvPr>
          <p:cNvSpPr/>
          <p:nvPr/>
        </p:nvSpPr>
        <p:spPr bwMode="auto">
          <a:xfrm>
            <a:off x="51481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28" name="Rounded Rectangle 27">
            <a:extLst>
              <a:ext uri="{FF2B5EF4-FFF2-40B4-BE49-F238E27FC236}">
                <a16:creationId xmlns:a16="http://schemas.microsoft.com/office/drawing/2014/main" id="{6AD84432-5990-6741-B17E-EE1076A8E2B1}"/>
              </a:ext>
            </a:extLst>
          </p:cNvPr>
          <p:cNvSpPr/>
          <p:nvPr/>
        </p:nvSpPr>
        <p:spPr bwMode="auto">
          <a:xfrm>
            <a:off x="538849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29" name="Rounded Rectangle 28">
            <a:extLst>
              <a:ext uri="{FF2B5EF4-FFF2-40B4-BE49-F238E27FC236}">
                <a16:creationId xmlns:a16="http://schemas.microsoft.com/office/drawing/2014/main" id="{AF6FD6B9-9336-0B48-B4D4-2D0CBB21C223}"/>
              </a:ext>
            </a:extLst>
          </p:cNvPr>
          <p:cNvSpPr/>
          <p:nvPr/>
        </p:nvSpPr>
        <p:spPr bwMode="auto">
          <a:xfrm>
            <a:off x="562885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30" name="TextBox 29">
            <a:extLst>
              <a:ext uri="{FF2B5EF4-FFF2-40B4-BE49-F238E27FC236}">
                <a16:creationId xmlns:a16="http://schemas.microsoft.com/office/drawing/2014/main" id="{33FBECD0-8DDA-7049-8ECC-6A269844C5E5}"/>
              </a:ext>
            </a:extLst>
          </p:cNvPr>
          <p:cNvSpPr txBox="1"/>
          <p:nvPr/>
        </p:nvSpPr>
        <p:spPr>
          <a:xfrm>
            <a:off x="3880438" y="5844881"/>
            <a:ext cx="71365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44" name="Rectangle 43">
            <a:extLst>
              <a:ext uri="{FF2B5EF4-FFF2-40B4-BE49-F238E27FC236}">
                <a16:creationId xmlns:a16="http://schemas.microsoft.com/office/drawing/2014/main" id="{933C06CE-D7EC-2049-A296-0B54B04D1325}"/>
              </a:ext>
            </a:extLst>
          </p:cNvPr>
          <p:cNvSpPr/>
          <p:nvPr/>
        </p:nvSpPr>
        <p:spPr>
          <a:xfrm>
            <a:off x="313973" y="2044364"/>
            <a:ext cx="3007148" cy="311173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Order  MS</a:t>
            </a:r>
          </a:p>
        </p:txBody>
      </p:sp>
      <p:sp>
        <p:nvSpPr>
          <p:cNvPr id="47" name="Rounded Rectangle 46">
            <a:extLst>
              <a:ext uri="{FF2B5EF4-FFF2-40B4-BE49-F238E27FC236}">
                <a16:creationId xmlns:a16="http://schemas.microsoft.com/office/drawing/2014/main" id="{81EBAFCF-3191-F249-8373-23077DAC6866}"/>
              </a:ext>
            </a:extLst>
          </p:cNvPr>
          <p:cNvSpPr/>
          <p:nvPr/>
        </p:nvSpPr>
        <p:spPr>
          <a:xfrm>
            <a:off x="1840233" y="2494859"/>
            <a:ext cx="1362572" cy="25129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272248"/>
                </a:solidFill>
                <a:latin typeface="Arial"/>
              </a:rPr>
              <a:t>Order</a:t>
            </a:r>
          </a:p>
          <a:p>
            <a:pPr defTabSz="914377" eaLnBrk="1" fontAlgn="auto" hangingPunct="1">
              <a:spcBef>
                <a:spcPts val="0"/>
              </a:spcBef>
              <a:spcAft>
                <a:spcPts val="0"/>
              </a:spcAft>
            </a:pPr>
            <a:r>
              <a:rPr lang="en-US" sz="1333" dirty="0">
                <a:solidFill>
                  <a:srgbClr val="272248"/>
                </a:solidFill>
                <a:latin typeface="Arial"/>
              </a:rPr>
              <a:t>Orchestrator</a:t>
            </a:r>
          </a:p>
        </p:txBody>
      </p:sp>
      <p:cxnSp>
        <p:nvCxnSpPr>
          <p:cNvPr id="50" name="Elbow Connector 49">
            <a:extLst>
              <a:ext uri="{FF2B5EF4-FFF2-40B4-BE49-F238E27FC236}">
                <a16:creationId xmlns:a16="http://schemas.microsoft.com/office/drawing/2014/main" id="{0A7C4324-2747-9B4C-91CB-30764076A703}"/>
              </a:ext>
            </a:extLst>
          </p:cNvPr>
          <p:cNvCxnSpPr>
            <a:cxnSpLocks/>
            <a:stCxn id="47" idx="3"/>
            <a:endCxn id="11" idx="1"/>
          </p:cNvCxnSpPr>
          <p:nvPr/>
        </p:nvCxnSpPr>
        <p:spPr>
          <a:xfrm flipV="1">
            <a:off x="3202804" y="2563643"/>
            <a:ext cx="743099" cy="1187715"/>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99AC9271-9F10-6C4B-8A9C-6CBAB0220E1D}"/>
              </a:ext>
            </a:extLst>
          </p:cNvPr>
          <p:cNvCxnSpPr>
            <a:cxnSpLocks/>
            <a:stCxn id="16" idx="0"/>
            <a:endCxn id="7" idx="1"/>
          </p:cNvCxnSpPr>
          <p:nvPr/>
        </p:nvCxnSpPr>
        <p:spPr>
          <a:xfrm rot="16200000" flipH="1">
            <a:off x="6036007" y="1458401"/>
            <a:ext cx="231846" cy="1710818"/>
          </a:xfrm>
          <a:prstGeom prst="bentConnector4">
            <a:avLst>
              <a:gd name="adj1" fmla="val -98600"/>
              <a:gd name="adj2" fmla="val 53588"/>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26EEF187-6197-7F4E-B702-E27C9BAD315F}"/>
              </a:ext>
            </a:extLst>
          </p:cNvPr>
          <p:cNvCxnSpPr>
            <a:cxnSpLocks/>
            <a:stCxn id="7" idx="2"/>
            <a:endCxn id="25" idx="0"/>
          </p:cNvCxnSpPr>
          <p:nvPr/>
        </p:nvCxnSpPr>
        <p:spPr>
          <a:xfrm rot="5400000">
            <a:off x="5183101" y="2741949"/>
            <a:ext cx="2007368" cy="28209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EF4ACCC9-60A5-B943-9794-AC6610EF72F4}"/>
              </a:ext>
            </a:extLst>
          </p:cNvPr>
          <p:cNvCxnSpPr>
            <a:cxnSpLocks/>
            <a:stCxn id="6" idx="2"/>
            <a:endCxn id="26" idx="0"/>
          </p:cNvCxnSpPr>
          <p:nvPr/>
        </p:nvCxnSpPr>
        <p:spPr>
          <a:xfrm rot="5400000">
            <a:off x="6022018" y="2130825"/>
            <a:ext cx="2025135" cy="40254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15464D25-B287-7A42-A6E8-14EBCC744537}"/>
              </a:ext>
            </a:extLst>
          </p:cNvPr>
          <p:cNvCxnSpPr>
            <a:cxnSpLocks/>
            <a:stCxn id="78" idx="3"/>
            <a:endCxn id="6" idx="2"/>
          </p:cNvCxnSpPr>
          <p:nvPr/>
        </p:nvCxnSpPr>
        <p:spPr>
          <a:xfrm flipV="1">
            <a:off x="5141217" y="3130967"/>
            <a:ext cx="3906076" cy="383509"/>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AF8B9F9-7146-8E43-B2A3-33E08C50EB05}"/>
              </a:ext>
            </a:extLst>
          </p:cNvPr>
          <p:cNvSpPr/>
          <p:nvPr/>
        </p:nvSpPr>
        <p:spPr bwMode="auto">
          <a:xfrm>
            <a:off x="3916858"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75" name="Rounded Rectangle 74">
            <a:extLst>
              <a:ext uri="{FF2B5EF4-FFF2-40B4-BE49-F238E27FC236}">
                <a16:creationId xmlns:a16="http://schemas.microsoft.com/office/drawing/2014/main" id="{BD6C041C-D973-3049-95E4-5214C61E53DA}"/>
              </a:ext>
            </a:extLst>
          </p:cNvPr>
          <p:cNvSpPr/>
          <p:nvPr/>
        </p:nvSpPr>
        <p:spPr bwMode="auto">
          <a:xfrm>
            <a:off x="416069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76" name="Rounded Rectangle 75">
            <a:extLst>
              <a:ext uri="{FF2B5EF4-FFF2-40B4-BE49-F238E27FC236}">
                <a16:creationId xmlns:a16="http://schemas.microsoft.com/office/drawing/2014/main" id="{0D3CCC65-403B-F34D-AC88-3FF8B7DA97E6}"/>
              </a:ext>
            </a:extLst>
          </p:cNvPr>
          <p:cNvSpPr/>
          <p:nvPr/>
        </p:nvSpPr>
        <p:spPr bwMode="auto">
          <a:xfrm>
            <a:off x="4406257"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77" name="Rounded Rectangle 76">
            <a:extLst>
              <a:ext uri="{FF2B5EF4-FFF2-40B4-BE49-F238E27FC236}">
                <a16:creationId xmlns:a16="http://schemas.microsoft.com/office/drawing/2014/main" id="{41E80DA7-0AF8-CE48-9BFB-644A96C078B5}"/>
              </a:ext>
            </a:extLst>
          </p:cNvPr>
          <p:cNvSpPr/>
          <p:nvPr/>
        </p:nvSpPr>
        <p:spPr bwMode="auto">
          <a:xfrm>
            <a:off x="4650094"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78" name="Rounded Rectangle 77">
            <a:extLst>
              <a:ext uri="{FF2B5EF4-FFF2-40B4-BE49-F238E27FC236}">
                <a16:creationId xmlns:a16="http://schemas.microsoft.com/office/drawing/2014/main" id="{25188E53-ED46-014A-A486-AEB6D7748163}"/>
              </a:ext>
            </a:extLst>
          </p:cNvPr>
          <p:cNvSpPr/>
          <p:nvPr/>
        </p:nvSpPr>
        <p:spPr bwMode="auto">
          <a:xfrm>
            <a:off x="489565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cxnSp>
        <p:nvCxnSpPr>
          <p:cNvPr id="97" name="Elbow Connector 96">
            <a:extLst>
              <a:ext uri="{FF2B5EF4-FFF2-40B4-BE49-F238E27FC236}">
                <a16:creationId xmlns:a16="http://schemas.microsoft.com/office/drawing/2014/main" id="{6823B5B3-4802-9E4B-84B1-07BC111B903E}"/>
              </a:ext>
            </a:extLst>
          </p:cNvPr>
          <p:cNvCxnSpPr>
            <a:cxnSpLocks/>
            <a:stCxn id="22" idx="1"/>
            <a:endCxn id="47" idx="2"/>
          </p:cNvCxnSpPr>
          <p:nvPr/>
        </p:nvCxnSpPr>
        <p:spPr>
          <a:xfrm rot="10800000">
            <a:off x="2521519" y="5007855"/>
            <a:ext cx="1398779" cy="514003"/>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Elbow Connector 99">
            <a:extLst>
              <a:ext uri="{FF2B5EF4-FFF2-40B4-BE49-F238E27FC236}">
                <a16:creationId xmlns:a16="http://schemas.microsoft.com/office/drawing/2014/main" id="{F86D8F45-3BF9-AC45-9B9A-BFC18C926A7E}"/>
              </a:ext>
            </a:extLst>
          </p:cNvPr>
          <p:cNvCxnSpPr>
            <a:cxnSpLocks/>
            <a:endCxn id="74" idx="1"/>
          </p:cNvCxnSpPr>
          <p:nvPr/>
        </p:nvCxnSpPr>
        <p:spPr>
          <a:xfrm flipV="1">
            <a:off x="3202804" y="3514477"/>
            <a:ext cx="714053" cy="28793"/>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8AD94F3-A5E6-BB46-B2C2-44A54FCDAF03}"/>
              </a:ext>
            </a:extLst>
          </p:cNvPr>
          <p:cNvSpPr txBox="1"/>
          <p:nvPr/>
        </p:nvSpPr>
        <p:spPr>
          <a:xfrm>
            <a:off x="3880964" y="2906088"/>
            <a:ext cx="159851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Reefer commands</a:t>
            </a:r>
          </a:p>
        </p:txBody>
      </p:sp>
      <p:sp>
        <p:nvSpPr>
          <p:cNvPr id="42" name="Rectangle 41">
            <a:extLst>
              <a:ext uri="{FF2B5EF4-FFF2-40B4-BE49-F238E27FC236}">
                <a16:creationId xmlns:a16="http://schemas.microsoft.com/office/drawing/2014/main" id="{851CC15B-4B2A-9C42-B76B-278A16AED9E3}"/>
              </a:ext>
            </a:extLst>
          </p:cNvPr>
          <p:cNvSpPr/>
          <p:nvPr/>
        </p:nvSpPr>
        <p:spPr>
          <a:xfrm>
            <a:off x="10035748" y="1727228"/>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Invoice MS</a:t>
            </a:r>
          </a:p>
        </p:txBody>
      </p:sp>
      <p:sp>
        <p:nvSpPr>
          <p:cNvPr id="43" name="Rounded Rectangle 42">
            <a:extLst>
              <a:ext uri="{FF2B5EF4-FFF2-40B4-BE49-F238E27FC236}">
                <a16:creationId xmlns:a16="http://schemas.microsoft.com/office/drawing/2014/main" id="{11FF6BBA-8161-D947-A26A-2330416A1A7C}"/>
              </a:ext>
            </a:extLst>
          </p:cNvPr>
          <p:cNvSpPr/>
          <p:nvPr/>
        </p:nvSpPr>
        <p:spPr bwMode="auto">
          <a:xfrm>
            <a:off x="3923868"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45" name="Rounded Rectangle 44">
            <a:extLst>
              <a:ext uri="{FF2B5EF4-FFF2-40B4-BE49-F238E27FC236}">
                <a16:creationId xmlns:a16="http://schemas.microsoft.com/office/drawing/2014/main" id="{4DC7F145-FFAB-6640-B1B7-6051F0A2ED73}"/>
              </a:ext>
            </a:extLst>
          </p:cNvPr>
          <p:cNvSpPr/>
          <p:nvPr/>
        </p:nvSpPr>
        <p:spPr bwMode="auto">
          <a:xfrm>
            <a:off x="4167705"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46" name="Rounded Rectangle 45">
            <a:extLst>
              <a:ext uri="{FF2B5EF4-FFF2-40B4-BE49-F238E27FC236}">
                <a16:creationId xmlns:a16="http://schemas.microsoft.com/office/drawing/2014/main" id="{5B775445-6389-5540-8816-B37D8A9C8F8C}"/>
              </a:ext>
            </a:extLst>
          </p:cNvPr>
          <p:cNvSpPr/>
          <p:nvPr/>
        </p:nvSpPr>
        <p:spPr bwMode="auto">
          <a:xfrm>
            <a:off x="4413266"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52" name="TextBox 51">
            <a:extLst>
              <a:ext uri="{FF2B5EF4-FFF2-40B4-BE49-F238E27FC236}">
                <a16:creationId xmlns:a16="http://schemas.microsoft.com/office/drawing/2014/main" id="{C18A98C9-020E-FF4A-A32E-5B7B06BB7494}"/>
              </a:ext>
            </a:extLst>
          </p:cNvPr>
          <p:cNvSpPr txBox="1"/>
          <p:nvPr/>
        </p:nvSpPr>
        <p:spPr>
          <a:xfrm>
            <a:off x="3879430" y="4008397"/>
            <a:ext cx="162736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Invoice commands</a:t>
            </a:r>
          </a:p>
        </p:txBody>
      </p:sp>
      <p:cxnSp>
        <p:nvCxnSpPr>
          <p:cNvPr id="54" name="Elbow Connector 53">
            <a:extLst>
              <a:ext uri="{FF2B5EF4-FFF2-40B4-BE49-F238E27FC236}">
                <a16:creationId xmlns:a16="http://schemas.microsoft.com/office/drawing/2014/main" id="{15BEED0E-BEF0-0241-B41F-1C1EEA39C582}"/>
              </a:ext>
            </a:extLst>
          </p:cNvPr>
          <p:cNvCxnSpPr>
            <a:cxnSpLocks/>
            <a:stCxn id="46" idx="3"/>
            <a:endCxn id="42" idx="2"/>
          </p:cNvCxnSpPr>
          <p:nvPr/>
        </p:nvCxnSpPr>
        <p:spPr>
          <a:xfrm flipV="1">
            <a:off x="4658827" y="3165229"/>
            <a:ext cx="5966837" cy="1505377"/>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548C47B7-9D12-7E4A-9AF7-B3248B353F52}"/>
              </a:ext>
            </a:extLst>
          </p:cNvPr>
          <p:cNvCxnSpPr>
            <a:cxnSpLocks/>
            <a:stCxn id="42" idx="2"/>
            <a:endCxn id="27" idx="0"/>
          </p:cNvCxnSpPr>
          <p:nvPr/>
        </p:nvCxnSpPr>
        <p:spPr>
          <a:xfrm rot="5400000">
            <a:off x="6952854" y="1483290"/>
            <a:ext cx="1990873" cy="5354749"/>
          </a:xfrm>
          <a:prstGeom prst="bentConnector3">
            <a:avLst>
              <a:gd name="adj1" fmla="val 6407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0DF6327C-C8A4-6948-94A6-CC10D64E49E8}"/>
              </a:ext>
            </a:extLst>
          </p:cNvPr>
          <p:cNvCxnSpPr>
            <a:cxnSpLocks/>
            <a:stCxn id="47" idx="3"/>
            <a:endCxn id="43" idx="1"/>
          </p:cNvCxnSpPr>
          <p:nvPr/>
        </p:nvCxnSpPr>
        <p:spPr>
          <a:xfrm>
            <a:off x="3202805" y="3751357"/>
            <a:ext cx="721063" cy="919248"/>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F7C97B9-5063-2142-B6AE-C018EA52555E}"/>
              </a:ext>
            </a:extLst>
          </p:cNvPr>
          <p:cNvSpPr txBox="1"/>
          <p:nvPr/>
        </p:nvSpPr>
        <p:spPr>
          <a:xfrm>
            <a:off x="1877810" y="2298034"/>
            <a:ext cx="1191352" cy="297454"/>
          </a:xfrm>
          <a:prstGeom prst="rect">
            <a:avLst/>
          </a:prstGeom>
          <a:solidFill>
            <a:schemeClr val="bg1"/>
          </a:solid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startSagaAPI</a:t>
            </a:r>
          </a:p>
        </p:txBody>
      </p:sp>
      <p:sp>
        <p:nvSpPr>
          <p:cNvPr id="55" name="Can 54">
            <a:extLst>
              <a:ext uri="{FF2B5EF4-FFF2-40B4-BE49-F238E27FC236}">
                <a16:creationId xmlns:a16="http://schemas.microsoft.com/office/drawing/2014/main" id="{A304A719-8383-C348-9CB2-685CDCF0C3DD}"/>
              </a:ext>
            </a:extLst>
          </p:cNvPr>
          <p:cNvSpPr/>
          <p:nvPr/>
        </p:nvSpPr>
        <p:spPr>
          <a:xfrm>
            <a:off x="459018" y="5131417"/>
            <a:ext cx="650254" cy="71346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Tree>
    <p:extLst>
      <p:ext uri="{BB962C8B-B14F-4D97-AF65-F5344CB8AC3E}">
        <p14:creationId xmlns:p14="http://schemas.microsoft.com/office/powerpoint/2010/main" val="2602211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dirty="0"/>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24</a:t>
            </a:fld>
            <a:endParaRPr lang="en-US" dirty="0">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dirty="0">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2432417"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267625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2921816"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31656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341121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36602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390061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414097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2374733" y="4154600"/>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p:cNvCxnSpPr>
          <p:nvPr/>
        </p:nvCxnSpPr>
        <p:spPr>
          <a:xfrm rot="5400000">
            <a:off x="7593035" y="1340896"/>
            <a:ext cx="452342" cy="2443025"/>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65522" y="251743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9" idx="0"/>
            <a:endCxn id="5" idx="1"/>
          </p:cNvCxnSpPr>
          <p:nvPr/>
        </p:nvCxnSpPr>
        <p:spPr>
          <a:xfrm rot="5400000" flipH="1" flipV="1">
            <a:off x="620854" y="3251676"/>
            <a:ext cx="2154933" cy="243836"/>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5400000">
            <a:off x="1853827" y="2946079"/>
            <a:ext cx="1403849" cy="849710"/>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 idx="2"/>
          </p:cNvCxnSpPr>
          <p:nvPr/>
        </p:nvCxnSpPr>
        <p:spPr>
          <a:xfrm rot="16200000" flipH="1">
            <a:off x="2942377" y="2707239"/>
            <a:ext cx="1328521" cy="1252062"/>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62" name="Oval 61">
            <a:extLst>
              <a:ext uri="{FF2B5EF4-FFF2-40B4-BE49-F238E27FC236}">
                <a16:creationId xmlns:a16="http://schemas.microsoft.com/office/drawing/2014/main" id="{62F231DE-E806-2640-85BD-6E8FF817EB73}"/>
              </a:ext>
            </a:extLst>
          </p:cNvPr>
          <p:cNvSpPr/>
          <p:nvPr/>
        </p:nvSpPr>
        <p:spPr>
          <a:xfrm>
            <a:off x="23044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63" name="Oval 62">
            <a:extLst>
              <a:ext uri="{FF2B5EF4-FFF2-40B4-BE49-F238E27FC236}">
                <a16:creationId xmlns:a16="http://schemas.microsoft.com/office/drawing/2014/main" id="{9D4F470C-7E7D-2B46-BDAC-6111D1C2C1BE}"/>
              </a:ext>
            </a:extLst>
          </p:cNvPr>
          <p:cNvSpPr/>
          <p:nvPr/>
        </p:nvSpPr>
        <p:spPr>
          <a:xfrm>
            <a:off x="3847484" y="33334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Tree>
    <p:extLst>
      <p:ext uri="{BB962C8B-B14F-4D97-AF65-F5344CB8AC3E}">
        <p14:creationId xmlns:p14="http://schemas.microsoft.com/office/powerpoint/2010/main" val="1850471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dirty="0"/>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dirty="0">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dirty="0">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7754417"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799825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824381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84876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873321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89822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922261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946297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7696733" y="4112803"/>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a:endCxn id="56" idx="3"/>
          </p:cNvCxnSpPr>
          <p:nvPr/>
        </p:nvCxnSpPr>
        <p:spPr>
          <a:xfrm rot="5400000">
            <a:off x="7565132" y="2091959"/>
            <a:ext cx="1231308" cy="1719864"/>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14520" y="120472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10" idx="0"/>
            <a:endCxn id="5" idx="1"/>
          </p:cNvCxnSpPr>
          <p:nvPr/>
        </p:nvCxnSpPr>
        <p:spPr>
          <a:xfrm rot="16200000" flipV="1">
            <a:off x="742773" y="3373593"/>
            <a:ext cx="2154933" cy="1"/>
          </a:xfrm>
          <a:prstGeom prst="curvedConnector4">
            <a:avLst>
              <a:gd name="adj1" fmla="val 41348"/>
              <a:gd name="adj2" fmla="val 35138100000"/>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16200000" flipH="1">
            <a:off x="2352430" y="3297186"/>
            <a:ext cx="1854924" cy="598572"/>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6" idx="2"/>
            <a:endCxn id="51" idx="0"/>
          </p:cNvCxnSpPr>
          <p:nvPr/>
        </p:nvCxnSpPr>
        <p:spPr>
          <a:xfrm rot="5400000">
            <a:off x="5479327" y="3459759"/>
            <a:ext cx="688221" cy="1216421"/>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62" name="Oval 61">
            <a:extLst>
              <a:ext uri="{FF2B5EF4-FFF2-40B4-BE49-F238E27FC236}">
                <a16:creationId xmlns:a16="http://schemas.microsoft.com/office/drawing/2014/main" id="{62F231DE-E806-2640-85BD-6E8FF817EB73}"/>
              </a:ext>
            </a:extLst>
          </p:cNvPr>
          <p:cNvSpPr/>
          <p:nvPr/>
        </p:nvSpPr>
        <p:spPr>
          <a:xfrm>
            <a:off x="2782672" y="3277073"/>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63" name="Oval 62">
            <a:extLst>
              <a:ext uri="{FF2B5EF4-FFF2-40B4-BE49-F238E27FC236}">
                <a16:creationId xmlns:a16="http://schemas.microsoft.com/office/drawing/2014/main" id="{9D4F470C-7E7D-2B46-BDAC-6111D1C2C1BE}"/>
              </a:ext>
            </a:extLst>
          </p:cNvPr>
          <p:cNvSpPr/>
          <p:nvPr/>
        </p:nvSpPr>
        <p:spPr>
          <a:xfrm>
            <a:off x="4150573" y="346173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
        <p:nvSpPr>
          <p:cNvPr id="40" name="Rounded Rectangle 39">
            <a:extLst>
              <a:ext uri="{FF2B5EF4-FFF2-40B4-BE49-F238E27FC236}">
                <a16:creationId xmlns:a16="http://schemas.microsoft.com/office/drawing/2014/main" id="{FCC24386-421D-8148-9503-BF7641133C95}"/>
              </a:ext>
            </a:extLst>
          </p:cNvPr>
          <p:cNvSpPr/>
          <p:nvPr/>
        </p:nvSpPr>
        <p:spPr bwMode="auto">
          <a:xfrm>
            <a:off x="265994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42" name="Rounded Rectangle 41">
            <a:extLst>
              <a:ext uri="{FF2B5EF4-FFF2-40B4-BE49-F238E27FC236}">
                <a16:creationId xmlns:a16="http://schemas.microsoft.com/office/drawing/2014/main" id="{5E130BCC-B7C0-3043-AC3C-8933CA248040}"/>
              </a:ext>
            </a:extLst>
          </p:cNvPr>
          <p:cNvSpPr/>
          <p:nvPr/>
        </p:nvSpPr>
        <p:spPr bwMode="auto">
          <a:xfrm>
            <a:off x="290378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43" name="Rounded Rectangle 42">
            <a:extLst>
              <a:ext uri="{FF2B5EF4-FFF2-40B4-BE49-F238E27FC236}">
                <a16:creationId xmlns:a16="http://schemas.microsoft.com/office/drawing/2014/main" id="{A3E2BB2D-AD4C-A540-B7A6-23670CDBEE35}"/>
              </a:ext>
            </a:extLst>
          </p:cNvPr>
          <p:cNvSpPr/>
          <p:nvPr/>
        </p:nvSpPr>
        <p:spPr bwMode="auto">
          <a:xfrm>
            <a:off x="3149345"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44" name="Rounded Rectangle 43">
            <a:extLst>
              <a:ext uri="{FF2B5EF4-FFF2-40B4-BE49-F238E27FC236}">
                <a16:creationId xmlns:a16="http://schemas.microsoft.com/office/drawing/2014/main" id="{86142954-E40B-7848-819E-2259D81AF13A}"/>
              </a:ext>
            </a:extLst>
          </p:cNvPr>
          <p:cNvSpPr/>
          <p:nvPr/>
        </p:nvSpPr>
        <p:spPr bwMode="auto">
          <a:xfrm>
            <a:off x="3393182"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45" name="Rounded Rectangle 44">
            <a:extLst>
              <a:ext uri="{FF2B5EF4-FFF2-40B4-BE49-F238E27FC236}">
                <a16:creationId xmlns:a16="http://schemas.microsoft.com/office/drawing/2014/main" id="{3CBCD715-67DC-554F-A650-59C67394C250}"/>
              </a:ext>
            </a:extLst>
          </p:cNvPr>
          <p:cNvSpPr/>
          <p:nvPr/>
        </p:nvSpPr>
        <p:spPr bwMode="auto">
          <a:xfrm>
            <a:off x="363874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47" name="TextBox 46">
            <a:extLst>
              <a:ext uri="{FF2B5EF4-FFF2-40B4-BE49-F238E27FC236}">
                <a16:creationId xmlns:a16="http://schemas.microsoft.com/office/drawing/2014/main" id="{1E10CEF1-C556-F645-916D-D343050B5A8E}"/>
              </a:ext>
            </a:extLst>
          </p:cNvPr>
          <p:cNvSpPr txBox="1"/>
          <p:nvPr/>
        </p:nvSpPr>
        <p:spPr>
          <a:xfrm>
            <a:off x="2584557" y="4115620"/>
            <a:ext cx="1441420" cy="369332"/>
          </a:xfrm>
          <a:prstGeom prst="rect">
            <a:avLst/>
          </a:prstGeom>
          <a:noFill/>
        </p:spPr>
        <p:txBody>
          <a:bodyPr wrap="none" rtlCol="0">
            <a:spAutoFit/>
          </a:bodyPr>
          <a:lstStyle/>
          <a:p>
            <a:r>
              <a:rPr lang="en-US" dirty="0">
                <a:solidFill>
                  <a:schemeClr val="accent1">
                    <a:lumMod val="25000"/>
                  </a:schemeClr>
                </a:solidFill>
              </a:rPr>
              <a:t>order-retries</a:t>
            </a:r>
          </a:p>
        </p:txBody>
      </p:sp>
      <p:sp>
        <p:nvSpPr>
          <p:cNvPr id="48" name="Rounded Rectangle 47">
            <a:extLst>
              <a:ext uri="{FF2B5EF4-FFF2-40B4-BE49-F238E27FC236}">
                <a16:creationId xmlns:a16="http://schemas.microsoft.com/office/drawing/2014/main" id="{B96B0153-422F-5F4D-BC98-F5DBCD399934}"/>
              </a:ext>
            </a:extLst>
          </p:cNvPr>
          <p:cNvSpPr/>
          <p:nvPr/>
        </p:nvSpPr>
        <p:spPr bwMode="auto">
          <a:xfrm>
            <a:off x="4603046"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49" name="Rounded Rectangle 48">
            <a:extLst>
              <a:ext uri="{FF2B5EF4-FFF2-40B4-BE49-F238E27FC236}">
                <a16:creationId xmlns:a16="http://schemas.microsoft.com/office/drawing/2014/main" id="{D230F4C6-AA24-7D47-A407-21E7B998DF81}"/>
              </a:ext>
            </a:extLst>
          </p:cNvPr>
          <p:cNvSpPr/>
          <p:nvPr/>
        </p:nvSpPr>
        <p:spPr bwMode="auto">
          <a:xfrm>
            <a:off x="4846883"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51" name="Rounded Rectangle 50">
            <a:extLst>
              <a:ext uri="{FF2B5EF4-FFF2-40B4-BE49-F238E27FC236}">
                <a16:creationId xmlns:a16="http://schemas.microsoft.com/office/drawing/2014/main" id="{6865CA7D-DC04-B446-B155-41B35DD750AF}"/>
              </a:ext>
            </a:extLst>
          </p:cNvPr>
          <p:cNvSpPr/>
          <p:nvPr/>
        </p:nvSpPr>
        <p:spPr bwMode="auto">
          <a:xfrm>
            <a:off x="5092445"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55" name="TextBox 54">
            <a:extLst>
              <a:ext uri="{FF2B5EF4-FFF2-40B4-BE49-F238E27FC236}">
                <a16:creationId xmlns:a16="http://schemas.microsoft.com/office/drawing/2014/main" id="{D507E71A-DC59-134D-B9BC-8AAB05DE3EB9}"/>
              </a:ext>
            </a:extLst>
          </p:cNvPr>
          <p:cNvSpPr txBox="1"/>
          <p:nvPr/>
        </p:nvSpPr>
        <p:spPr>
          <a:xfrm>
            <a:off x="4527657" y="4096570"/>
            <a:ext cx="2018501" cy="369332"/>
          </a:xfrm>
          <a:prstGeom prst="rect">
            <a:avLst/>
          </a:prstGeom>
          <a:noFill/>
        </p:spPr>
        <p:txBody>
          <a:bodyPr wrap="none" rtlCol="0">
            <a:spAutoFit/>
          </a:bodyPr>
          <a:lstStyle/>
          <a:p>
            <a:r>
              <a:rPr lang="en-US" dirty="0">
                <a:solidFill>
                  <a:schemeClr val="accent1">
                    <a:lumMod val="25000"/>
                  </a:schemeClr>
                </a:solidFill>
              </a:rPr>
              <a:t>order-dead-letters</a:t>
            </a:r>
          </a:p>
        </p:txBody>
      </p:sp>
      <p:sp>
        <p:nvSpPr>
          <p:cNvPr id="56" name="Rectangle 55">
            <a:extLst>
              <a:ext uri="{FF2B5EF4-FFF2-40B4-BE49-F238E27FC236}">
                <a16:creationId xmlns:a16="http://schemas.microsoft.com/office/drawing/2014/main" id="{322FABA9-0F67-AB4C-99B8-E23001D1E7FA}"/>
              </a:ext>
            </a:extLst>
          </p:cNvPr>
          <p:cNvSpPr/>
          <p:nvPr/>
        </p:nvSpPr>
        <p:spPr>
          <a:xfrm>
            <a:off x="5542439" y="3411230"/>
            <a:ext cx="1778415" cy="312629"/>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rgbClr val="7030A0"/>
                </a:solidFill>
              </a:rPr>
              <a:t>Order-retry function</a:t>
            </a:r>
          </a:p>
        </p:txBody>
      </p:sp>
      <p:cxnSp>
        <p:nvCxnSpPr>
          <p:cNvPr id="57" name="Curved Connector 56">
            <a:extLst>
              <a:ext uri="{FF2B5EF4-FFF2-40B4-BE49-F238E27FC236}">
                <a16:creationId xmlns:a16="http://schemas.microsoft.com/office/drawing/2014/main" id="{2C2C1435-F03C-E845-90F0-A037984CA1E3}"/>
              </a:ext>
            </a:extLst>
          </p:cNvPr>
          <p:cNvCxnSpPr>
            <a:cxnSpLocks/>
            <a:stCxn id="45" idx="0"/>
            <a:endCxn id="56" idx="1"/>
          </p:cNvCxnSpPr>
          <p:nvPr/>
        </p:nvCxnSpPr>
        <p:spPr>
          <a:xfrm rot="5400000" flipH="1" flipV="1">
            <a:off x="4220189" y="3108881"/>
            <a:ext cx="863585" cy="1780915"/>
          </a:xfrm>
          <a:prstGeom prst="curvedConnector2">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64" name="Curved Connector 63">
            <a:extLst>
              <a:ext uri="{FF2B5EF4-FFF2-40B4-BE49-F238E27FC236}">
                <a16:creationId xmlns:a16="http://schemas.microsoft.com/office/drawing/2014/main" id="{D9B5F5E6-E27F-A140-8192-325A1F592330}"/>
              </a:ext>
            </a:extLst>
          </p:cNvPr>
          <p:cNvCxnSpPr>
            <a:cxnSpLocks/>
            <a:stCxn id="56" idx="0"/>
          </p:cNvCxnSpPr>
          <p:nvPr/>
        </p:nvCxnSpPr>
        <p:spPr>
          <a:xfrm rot="5400000" flipH="1" flipV="1">
            <a:off x="6546034" y="2090559"/>
            <a:ext cx="1206284" cy="1435059"/>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D53C42E0-9054-514F-AF15-01C1AF7A5E21}"/>
              </a:ext>
            </a:extLst>
          </p:cNvPr>
          <p:cNvCxnSpPr>
            <a:cxnSpLocks/>
            <a:stCxn id="27" idx="1"/>
          </p:cNvCxnSpPr>
          <p:nvPr/>
        </p:nvCxnSpPr>
        <p:spPr>
          <a:xfrm rot="10800000">
            <a:off x="6431646" y="1475870"/>
            <a:ext cx="1448704" cy="487485"/>
          </a:xfrm>
          <a:prstGeom prst="curved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4FD4E970-2D56-DE45-A423-C13E493E55A1}"/>
              </a:ext>
            </a:extLst>
          </p:cNvPr>
          <p:cNvSpPr/>
          <p:nvPr/>
        </p:nvSpPr>
        <p:spPr>
          <a:xfrm>
            <a:off x="6303223" y="271878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a:t>
            </a:r>
          </a:p>
        </p:txBody>
      </p:sp>
      <p:sp>
        <p:nvSpPr>
          <p:cNvPr id="67" name="Oval 66">
            <a:extLst>
              <a:ext uri="{FF2B5EF4-FFF2-40B4-BE49-F238E27FC236}">
                <a16:creationId xmlns:a16="http://schemas.microsoft.com/office/drawing/2014/main" id="{B0A16E01-8385-C441-8711-8E966C5FF1D0}"/>
              </a:ext>
            </a:extLst>
          </p:cNvPr>
          <p:cNvSpPr/>
          <p:nvPr/>
        </p:nvSpPr>
        <p:spPr>
          <a:xfrm>
            <a:off x="6128716" y="3825538"/>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7</a:t>
            </a:r>
          </a:p>
        </p:txBody>
      </p:sp>
      <p:sp>
        <p:nvSpPr>
          <p:cNvPr id="68" name="Cross 67">
            <a:extLst>
              <a:ext uri="{FF2B5EF4-FFF2-40B4-BE49-F238E27FC236}">
                <a16:creationId xmlns:a16="http://schemas.microsoft.com/office/drawing/2014/main" id="{BCA1700B-0BDC-8B46-AE25-BFCEDEBC83C7}"/>
              </a:ext>
            </a:extLst>
          </p:cNvPr>
          <p:cNvSpPr/>
          <p:nvPr/>
        </p:nvSpPr>
        <p:spPr>
          <a:xfrm rot="2818962">
            <a:off x="8190970" y="301447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398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dirty="0"/>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dirty="0">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dirty="0">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Fleet-</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dirty="0">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dirty="0">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Orders-command-</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voyages-</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Orders-query-</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Containers-</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dirty="0"/>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dirty="0">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User Interface</a:t>
            </a:r>
          </a:p>
          <a:p>
            <a:pPr algn="ctr"/>
            <a:r>
              <a:rPr lang="en-US" sz="1200" dirty="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28</a:t>
            </a:fld>
            <a:endParaRPr lang="en-US" dirty="0">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endParaRPr lang="en-US" sz="1333" dirty="0">
              <a:solidFill>
                <a:srgbClr val="325C80">
                  <a:lumMod val="50000"/>
                </a:srgbClr>
              </a:solidFill>
              <a:latin typeface="Arial"/>
            </a:endParaRP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dirty="0" err="1">
                <a:solidFill>
                  <a:srgbClr val="325C80">
                    <a:lumMod val="50000"/>
                  </a:srgbClr>
                </a:solidFill>
                <a:latin typeface="Arial"/>
              </a:rPr>
              <a:t>ZooKeeper</a:t>
            </a:r>
            <a:r>
              <a:rPr lang="en-US" sz="1400" dirty="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endParaRPr lang="en-US" sz="1200" dirty="0">
                <a:solidFill>
                  <a:srgbClr val="325C80">
                    <a:lumMod val="50000"/>
                  </a:srgbClr>
                </a:solidFill>
                <a:latin typeface="Arial"/>
              </a:endParaRP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dirty="0">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29</a:t>
            </a:fld>
            <a:endParaRPr lang="en-US" dirty="0">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endParaRPr lang="en-US" sz="1200" dirty="0">
              <a:solidFill>
                <a:schemeClr val="accent3">
                  <a:lumMod val="50000"/>
                </a:schemeClr>
              </a:solidFill>
            </a:endParaRP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endParaRPr lang="en-US" sz="1100" dirty="0">
              <a:solidFill>
                <a:schemeClr val="accent3">
                  <a:lumMod val="50000"/>
                </a:schemeClr>
              </a:solidFill>
            </a:endParaRP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dirty="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a:t>
            </a:r>
            <a:r>
              <a:rPr lang="en-US" sz="1000" dirty="0">
                <a:solidFill>
                  <a:schemeClr val="accent3">
                    <a:lumMod val="50000"/>
                  </a:schemeClr>
                </a:solidFill>
              </a:rPr>
              <a:t>new</a:t>
            </a:r>
          </a:p>
        </p:txBody>
      </p:sp>
    </p:spTree>
    <p:extLst>
      <p:ext uri="{BB962C8B-B14F-4D97-AF65-F5344CB8AC3E}">
        <p14:creationId xmlns:p14="http://schemas.microsoft.com/office/powerpoint/2010/main" val="2306553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3</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Server Pages</a:t>
            </a:r>
            <a:endParaRPr lang="en-US" sz="1400" dirty="0">
              <a:solidFill>
                <a:srgbClr val="7030A0"/>
              </a:solidFill>
            </a:endParaRP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Shared APIs</a:t>
            </a:r>
            <a:endParaRPr lang="en-US" sz="1400" dirty="0">
              <a:solidFill>
                <a:srgbClr val="7030A0"/>
              </a:solidFill>
            </a:endParaRP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Backend Web APIs</a:t>
            </a:r>
            <a:endParaRPr lang="en-US" sz="1200" dirty="0">
              <a:solidFill>
                <a:srgbClr val="7030A0"/>
              </a:solidFill>
            </a:endParaRP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30</a:t>
            </a:fld>
            <a:endParaRPr lang="en-US" dirty="0">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6" y="1517904"/>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39" y="1517904"/>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5" y="1524000"/>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2" y="1871472"/>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5" y="1871472"/>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1" y="187756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599" y="1865988"/>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2" y="2255520"/>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5" y="2255520"/>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1" y="2261616"/>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599" y="2261616"/>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5"/>
            <a:ext cx="6096000" cy="523220"/>
          </a:xfrm>
          <a:prstGeom prst="rect">
            <a:avLst/>
          </a:prstGeom>
        </p:spPr>
        <p:txBody>
          <a:bodyPr>
            <a:spAutoFit/>
          </a:bodyPr>
          <a:lstStyle/>
          <a:p>
            <a:r>
              <a:rPr lang="en-US" sz="1400" dirty="0">
                <a:solidFill>
                  <a:schemeClr val="accent3">
                    <a:lumMod val="50000"/>
                  </a:scheme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"enable.idempotence"</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"true"</a:t>
            </a:r>
            <a:r>
              <a:rPr lang="en-US" sz="1400" dirty="0">
                <a:solidFill>
                  <a:srgbClr val="D4D4D4"/>
                </a:solidFill>
                <a:latin typeface="Menlo" panose="020B0609030804020204" pitchFamily="49" charset="0"/>
              </a:rPr>
              <a:t>);</a:t>
            </a:r>
          </a:p>
          <a:p>
            <a:r>
              <a:rPr lang="en-US" sz="1400" dirty="0">
                <a:solidFill>
                  <a:schemeClr val="accent3">
                    <a:lumMod val="50000"/>
                  </a:scheme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"transactional.id"</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"producer-id"</a:t>
            </a:r>
            <a:r>
              <a:rPr lang="en-US" sz="1400" dirty="0">
                <a:solidFill>
                  <a:srgbClr val="D4D4D4"/>
                </a:solidFill>
                <a:latin typeface="Menlo" panose="020B0609030804020204" pitchFamily="49" charset="0"/>
              </a:rPr>
              <a:t>);</a:t>
            </a:r>
            <a:endParaRPr lang="en-US" sz="1400" b="0" dirty="0">
              <a:solidFill>
                <a:srgbClr val="D4D4D4"/>
              </a:solidFill>
              <a:effectLst/>
              <a:latin typeface="Menlo" panose="020B0609030804020204" pitchFamily="49" charset="0"/>
            </a:endParaRPr>
          </a:p>
        </p:txBody>
      </p:sp>
      <p:sp>
        <p:nvSpPr>
          <p:cNvPr id="26" name="Left Brace 25">
            <a:extLst>
              <a:ext uri="{FF2B5EF4-FFF2-40B4-BE49-F238E27FC236}">
                <a16:creationId xmlns:a16="http://schemas.microsoft.com/office/drawing/2014/main" id="{10132059-F9AC-0B43-8860-0747547C2E9C}"/>
              </a:ext>
            </a:extLst>
          </p:cNvPr>
          <p:cNvSpPr/>
          <p:nvPr/>
        </p:nvSpPr>
        <p:spPr>
          <a:xfrm>
            <a:off x="1059446" y="1566026"/>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0" y="1820962"/>
            <a:ext cx="748923" cy="369332"/>
          </a:xfrm>
          <a:prstGeom prst="rect">
            <a:avLst/>
          </a:prstGeom>
          <a:noFill/>
        </p:spPr>
        <p:txBody>
          <a:bodyPr wrap="none" rtlCol="0">
            <a:spAutoFit/>
          </a:bodyPr>
          <a:lstStyle/>
          <a:p>
            <a:r>
              <a:rPr lang="en-US" dirty="0">
                <a:solidFill>
                  <a:srgbClr val="7030A0"/>
                </a:solidFill>
              </a:rPr>
              <a:t>batch</a:t>
            </a:r>
          </a:p>
        </p:txBody>
      </p:sp>
      <p:cxnSp>
        <p:nvCxnSpPr>
          <p:cNvPr id="29" name="Curved Connector 28">
            <a:extLst>
              <a:ext uri="{FF2B5EF4-FFF2-40B4-BE49-F238E27FC236}">
                <a16:creationId xmlns:a16="http://schemas.microsoft.com/office/drawing/2014/main" id="{70AF33B6-3EA2-ED4A-BD34-39BC12B2EA3C}"/>
              </a:ext>
            </a:extLst>
          </p:cNvPr>
          <p:cNvCxnSpPr>
            <a:cxnSpLocks/>
            <a:stCxn id="13" idx="1"/>
            <a:endCxn id="33" idx="0"/>
          </p:cNvCxnSpPr>
          <p:nvPr/>
        </p:nvCxnSpPr>
        <p:spPr>
          <a:xfrm rot="10800000" flipH="1" flipV="1">
            <a:off x="1399785" y="1656045"/>
            <a:ext cx="1599397" cy="2714557"/>
          </a:xfrm>
          <a:prstGeom prst="curvedConnector4">
            <a:avLst>
              <a:gd name="adj1" fmla="val -14293"/>
              <a:gd name="adj2" fmla="val 52544"/>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Curved Connector 29">
            <a:extLst>
              <a:ext uri="{FF2B5EF4-FFF2-40B4-BE49-F238E27FC236}">
                <a16:creationId xmlns:a16="http://schemas.microsoft.com/office/drawing/2014/main" id="{ECC903AD-10EB-FA44-93A2-FA01AFF5552B}"/>
              </a:ext>
            </a:extLst>
          </p:cNvPr>
          <p:cNvCxnSpPr>
            <a:cxnSpLocks/>
            <a:stCxn id="17" idx="1"/>
            <a:endCxn id="35" idx="0"/>
          </p:cNvCxnSpPr>
          <p:nvPr/>
        </p:nvCxnSpPr>
        <p:spPr>
          <a:xfrm rot="10800000" flipH="1" flipV="1">
            <a:off x="1405881" y="2009614"/>
            <a:ext cx="4410967" cy="2872358"/>
          </a:xfrm>
          <a:prstGeom prst="curvedConnector4">
            <a:avLst>
              <a:gd name="adj1" fmla="val -5183"/>
              <a:gd name="adj2" fmla="val 52405"/>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cxnSp>
        <p:nvCxnSpPr>
          <p:cNvPr id="37" name="Curved Connector 36">
            <a:extLst>
              <a:ext uri="{FF2B5EF4-FFF2-40B4-BE49-F238E27FC236}">
                <a16:creationId xmlns:a16="http://schemas.microsoft.com/office/drawing/2014/main" id="{9EC97EB4-3FB7-4244-95D5-432EAF48A84B}"/>
              </a:ext>
            </a:extLst>
          </p:cNvPr>
          <p:cNvCxnSpPr>
            <a:cxnSpLocks/>
            <a:stCxn id="21" idx="1"/>
            <a:endCxn id="40" idx="0"/>
          </p:cNvCxnSpPr>
          <p:nvPr/>
        </p:nvCxnSpPr>
        <p:spPr>
          <a:xfrm rot="10800000" flipH="1" flipV="1">
            <a:off x="1405882" y="2393662"/>
            <a:ext cx="7379886" cy="3026922"/>
          </a:xfrm>
          <a:prstGeom prst="curvedConnector4">
            <a:avLst>
              <a:gd name="adj1" fmla="val -3098"/>
              <a:gd name="adj2" fmla="val 5228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4" y="1271699"/>
            <a:ext cx="5216553" cy="157558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cxnSp>
        <p:nvCxnSpPr>
          <p:cNvPr id="43" name="Curved Connector 42">
            <a:extLst>
              <a:ext uri="{FF2B5EF4-FFF2-40B4-BE49-F238E27FC236}">
                <a16:creationId xmlns:a16="http://schemas.microsoft.com/office/drawing/2014/main" id="{48CA5DE8-E5F9-4D41-9832-FF2910CFB51D}"/>
              </a:ext>
            </a:extLst>
          </p:cNvPr>
          <p:cNvCxnSpPr>
            <a:cxnSpLocks/>
            <a:stCxn id="8" idx="0"/>
            <a:endCxn id="44" idx="3"/>
          </p:cNvCxnSpPr>
          <p:nvPr/>
        </p:nvCxnSpPr>
        <p:spPr>
          <a:xfrm rot="16200000" flipV="1">
            <a:off x="5710444" y="984611"/>
            <a:ext cx="1147428" cy="5003221"/>
          </a:xfrm>
          <a:prstGeom prst="curvedConnector2">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0" y="2770463"/>
            <a:ext cx="573977" cy="28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4D6DA43-281B-B44A-ABBD-2793D340FA4F}"/>
              </a:ext>
            </a:extLst>
          </p:cNvPr>
          <p:cNvSpPr txBox="1"/>
          <p:nvPr/>
        </p:nvSpPr>
        <p:spPr>
          <a:xfrm>
            <a:off x="3570791" y="2961082"/>
            <a:ext cx="423514" cy="276999"/>
          </a:xfrm>
          <a:prstGeom prst="rect">
            <a:avLst/>
          </a:prstGeom>
          <a:noFill/>
        </p:spPr>
        <p:txBody>
          <a:bodyPr wrap="none" rtlCol="0">
            <a:spAutoFit/>
          </a:bodyPr>
          <a:lstStyle/>
          <a:p>
            <a:r>
              <a:rPr lang="en-US" sz="1200" dirty="0"/>
              <a:t>ack</a:t>
            </a:r>
          </a:p>
        </p:txBody>
      </p:sp>
      <p:cxnSp>
        <p:nvCxnSpPr>
          <p:cNvPr id="48" name="Curved Connector 47">
            <a:extLst>
              <a:ext uri="{FF2B5EF4-FFF2-40B4-BE49-F238E27FC236}">
                <a16:creationId xmlns:a16="http://schemas.microsoft.com/office/drawing/2014/main" id="{61B83148-2923-DB4B-94E6-8561DE502B6D}"/>
              </a:ext>
            </a:extLst>
          </p:cNvPr>
          <p:cNvCxnSpPr>
            <a:cxnSpLocks/>
            <a:stCxn id="7" idx="0"/>
            <a:endCxn id="44" idx="2"/>
          </p:cNvCxnSpPr>
          <p:nvPr/>
        </p:nvCxnSpPr>
        <p:spPr>
          <a:xfrm rot="16200000" flipV="1">
            <a:off x="4153513" y="2396600"/>
            <a:ext cx="1005383" cy="232129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F0868D55-B66D-2649-B03F-4AAE7F7A13EF}"/>
              </a:ext>
            </a:extLst>
          </p:cNvPr>
          <p:cNvCxnSpPr>
            <a:cxnSpLocks/>
            <a:stCxn id="9" idx="0"/>
            <a:endCxn id="44" idx="2"/>
          </p:cNvCxnSpPr>
          <p:nvPr/>
        </p:nvCxnSpPr>
        <p:spPr>
          <a:xfrm rot="5400000" flipH="1" flipV="1">
            <a:off x="2768547" y="3332924"/>
            <a:ext cx="1005383" cy="448642"/>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63" name="Rectangle 62">
            <a:extLst>
              <a:ext uri="{FF2B5EF4-FFF2-40B4-BE49-F238E27FC236}">
                <a16:creationId xmlns:a16="http://schemas.microsoft.com/office/drawing/2014/main" id="{05F52F54-C5F3-4C4F-B120-CAA0C2D6CE41}"/>
              </a:ext>
            </a:extLst>
          </p:cNvPr>
          <p:cNvSpPr/>
          <p:nvPr/>
        </p:nvSpPr>
        <p:spPr>
          <a:xfrm>
            <a:off x="8004332" y="6155792"/>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4" name="Rectangle 63">
            <a:extLst>
              <a:ext uri="{FF2B5EF4-FFF2-40B4-BE49-F238E27FC236}">
                <a16:creationId xmlns:a16="http://schemas.microsoft.com/office/drawing/2014/main" id="{8DDE41AA-874C-7548-88F3-439CA08F6551}"/>
              </a:ext>
            </a:extLst>
          </p:cNvPr>
          <p:cNvSpPr/>
          <p:nvPr/>
        </p:nvSpPr>
        <p:spPr>
          <a:xfrm>
            <a:off x="8981985" y="6155792"/>
            <a:ext cx="585217" cy="284249"/>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3</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dirty="0">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Topic-p1</a:t>
            </a:r>
          </a:p>
        </p:txBody>
      </p:sp>
      <p:sp>
        <p:nvSpPr>
          <p:cNvPr id="70" name="Rectangle 69">
            <a:extLst>
              <a:ext uri="{FF2B5EF4-FFF2-40B4-BE49-F238E27FC236}">
                <a16:creationId xmlns:a16="http://schemas.microsoft.com/office/drawing/2014/main" id="{D96578D4-F3A3-264D-82A3-BC0363F6C61D}"/>
              </a:ext>
            </a:extLst>
          </p:cNvPr>
          <p:cNvSpPr/>
          <p:nvPr/>
        </p:nvSpPr>
        <p:spPr>
          <a:xfrm>
            <a:off x="7236069" y="6162620"/>
            <a:ext cx="729338"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Topic-p3</a:t>
            </a:r>
          </a:p>
        </p:txBody>
      </p:sp>
    </p:spTree>
    <p:extLst>
      <p:ext uri="{BB962C8B-B14F-4D97-AF65-F5344CB8AC3E}">
        <p14:creationId xmlns:p14="http://schemas.microsoft.com/office/powerpoint/2010/main" val="1894968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31</a:t>
            </a:fld>
            <a:endParaRPr lang="en-US" dirty="0">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8" y="551475"/>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55147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55757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5" y="551475"/>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4" y="905043"/>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7" y="90504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3" y="911139"/>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601" y="899559"/>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4" y="1289091"/>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7" y="128909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3" y="1295187"/>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601" y="1295187"/>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26" name="Left Brace 25">
            <a:extLst>
              <a:ext uri="{FF2B5EF4-FFF2-40B4-BE49-F238E27FC236}">
                <a16:creationId xmlns:a16="http://schemas.microsoft.com/office/drawing/2014/main" id="{10132059-F9AC-0B43-8860-0747547C2E9C}"/>
              </a:ext>
            </a:extLst>
          </p:cNvPr>
          <p:cNvSpPr/>
          <p:nvPr/>
        </p:nvSpPr>
        <p:spPr>
          <a:xfrm>
            <a:off x="1059448" y="599597"/>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2" y="854533"/>
            <a:ext cx="748923" cy="369332"/>
          </a:xfrm>
          <a:prstGeom prst="rect">
            <a:avLst/>
          </a:prstGeom>
          <a:noFill/>
        </p:spPr>
        <p:txBody>
          <a:bodyPr wrap="none" rtlCol="0">
            <a:spAutoFit/>
          </a:bodyPr>
          <a:lstStyle/>
          <a:p>
            <a:r>
              <a:rPr lang="en-US" dirty="0">
                <a:solidFill>
                  <a:srgbClr val="7030A0"/>
                </a:solidFill>
              </a:rPr>
              <a:t>batch</a:t>
            </a:r>
          </a:p>
        </p:txBody>
      </p: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305270"/>
            <a:ext cx="5804853" cy="287684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dirty="0">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Topic-p1</a:t>
            </a:r>
          </a:p>
        </p:txBody>
      </p:sp>
      <p:sp>
        <p:nvSpPr>
          <p:cNvPr id="57" name="Rectangle 56">
            <a:extLst>
              <a:ext uri="{FF2B5EF4-FFF2-40B4-BE49-F238E27FC236}">
                <a16:creationId xmlns:a16="http://schemas.microsoft.com/office/drawing/2014/main" id="{DF5D2E13-E3B1-7F45-AE7D-A499ABA7549D}"/>
              </a:ext>
            </a:extLst>
          </p:cNvPr>
          <p:cNvSpPr/>
          <p:nvPr/>
        </p:nvSpPr>
        <p:spPr>
          <a:xfrm>
            <a:off x="1387596" y="2038899"/>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58" name="Rectangle 57">
            <a:extLst>
              <a:ext uri="{FF2B5EF4-FFF2-40B4-BE49-F238E27FC236}">
                <a16:creationId xmlns:a16="http://schemas.microsoft.com/office/drawing/2014/main" id="{21D722AC-5B39-1544-9137-16F847EEA6EE}"/>
              </a:ext>
            </a:extLst>
          </p:cNvPr>
          <p:cNvSpPr/>
          <p:nvPr/>
        </p:nvSpPr>
        <p:spPr>
          <a:xfrm>
            <a:off x="2365249" y="2038899"/>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65" name="Rectangle 64">
            <a:extLst>
              <a:ext uri="{FF2B5EF4-FFF2-40B4-BE49-F238E27FC236}">
                <a16:creationId xmlns:a16="http://schemas.microsoft.com/office/drawing/2014/main" id="{905DE4EC-3D23-4C47-96D6-2E21D10E70D9}"/>
              </a:ext>
            </a:extLst>
          </p:cNvPr>
          <p:cNvSpPr/>
          <p:nvPr/>
        </p:nvSpPr>
        <p:spPr>
          <a:xfrm>
            <a:off x="3011425" y="204499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1</a:t>
            </a:r>
          </a:p>
        </p:txBody>
      </p:sp>
      <p:sp>
        <p:nvSpPr>
          <p:cNvPr id="71" name="Rectangle 70">
            <a:extLst>
              <a:ext uri="{FF2B5EF4-FFF2-40B4-BE49-F238E27FC236}">
                <a16:creationId xmlns:a16="http://schemas.microsoft.com/office/drawing/2014/main" id="{D573A1EB-063F-8E40-AA5C-9D8BB11A349C}"/>
              </a:ext>
            </a:extLst>
          </p:cNvPr>
          <p:cNvSpPr/>
          <p:nvPr/>
        </p:nvSpPr>
        <p:spPr>
          <a:xfrm>
            <a:off x="3639313" y="2038899"/>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72" name="Rectangle 71">
            <a:extLst>
              <a:ext uri="{FF2B5EF4-FFF2-40B4-BE49-F238E27FC236}">
                <a16:creationId xmlns:a16="http://schemas.microsoft.com/office/drawing/2014/main" id="{12E5D9AB-9299-FB48-A342-B62F64ABAA76}"/>
              </a:ext>
            </a:extLst>
          </p:cNvPr>
          <p:cNvSpPr/>
          <p:nvPr/>
        </p:nvSpPr>
        <p:spPr>
          <a:xfrm>
            <a:off x="1393692" y="2392467"/>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73" name="Rectangle 72">
            <a:extLst>
              <a:ext uri="{FF2B5EF4-FFF2-40B4-BE49-F238E27FC236}">
                <a16:creationId xmlns:a16="http://schemas.microsoft.com/office/drawing/2014/main" id="{04D72B5E-CAAC-1E4B-B40D-325C94A8E698}"/>
              </a:ext>
            </a:extLst>
          </p:cNvPr>
          <p:cNvSpPr/>
          <p:nvPr/>
        </p:nvSpPr>
        <p:spPr>
          <a:xfrm>
            <a:off x="2371345" y="2392467"/>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74" name="Rectangle 73">
            <a:extLst>
              <a:ext uri="{FF2B5EF4-FFF2-40B4-BE49-F238E27FC236}">
                <a16:creationId xmlns:a16="http://schemas.microsoft.com/office/drawing/2014/main" id="{E6E9B3CF-2FB3-1B42-ABB7-FD60311B9CA4}"/>
              </a:ext>
            </a:extLst>
          </p:cNvPr>
          <p:cNvSpPr/>
          <p:nvPr/>
        </p:nvSpPr>
        <p:spPr>
          <a:xfrm>
            <a:off x="3017521" y="239856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2</a:t>
            </a:r>
          </a:p>
        </p:txBody>
      </p:sp>
      <p:sp>
        <p:nvSpPr>
          <p:cNvPr id="75" name="Rectangle 74">
            <a:extLst>
              <a:ext uri="{FF2B5EF4-FFF2-40B4-BE49-F238E27FC236}">
                <a16:creationId xmlns:a16="http://schemas.microsoft.com/office/drawing/2014/main" id="{B598751E-8FA6-8443-A90C-E4734D2084CC}"/>
              </a:ext>
            </a:extLst>
          </p:cNvPr>
          <p:cNvSpPr/>
          <p:nvPr/>
        </p:nvSpPr>
        <p:spPr>
          <a:xfrm>
            <a:off x="3645409" y="2386983"/>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76" name="Rectangle 75">
            <a:extLst>
              <a:ext uri="{FF2B5EF4-FFF2-40B4-BE49-F238E27FC236}">
                <a16:creationId xmlns:a16="http://schemas.microsoft.com/office/drawing/2014/main" id="{8E79FFBE-452B-9340-AF27-EF7FA23A49D3}"/>
              </a:ext>
            </a:extLst>
          </p:cNvPr>
          <p:cNvSpPr/>
          <p:nvPr/>
        </p:nvSpPr>
        <p:spPr>
          <a:xfrm>
            <a:off x="1393692" y="2776515"/>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77" name="Rectangle 76">
            <a:extLst>
              <a:ext uri="{FF2B5EF4-FFF2-40B4-BE49-F238E27FC236}">
                <a16:creationId xmlns:a16="http://schemas.microsoft.com/office/drawing/2014/main" id="{738DC140-870A-1343-AD2F-35D02F87396E}"/>
              </a:ext>
            </a:extLst>
          </p:cNvPr>
          <p:cNvSpPr/>
          <p:nvPr/>
        </p:nvSpPr>
        <p:spPr>
          <a:xfrm>
            <a:off x="2371345" y="2776515"/>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3</a:t>
            </a:r>
          </a:p>
        </p:txBody>
      </p:sp>
      <p:sp>
        <p:nvSpPr>
          <p:cNvPr id="78" name="Rectangle 77">
            <a:extLst>
              <a:ext uri="{FF2B5EF4-FFF2-40B4-BE49-F238E27FC236}">
                <a16:creationId xmlns:a16="http://schemas.microsoft.com/office/drawing/2014/main" id="{FEECC4EB-B089-8844-94BC-5AC5759478EF}"/>
              </a:ext>
            </a:extLst>
          </p:cNvPr>
          <p:cNvSpPr/>
          <p:nvPr/>
        </p:nvSpPr>
        <p:spPr>
          <a:xfrm>
            <a:off x="3017521" y="278261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3</a:t>
            </a:r>
          </a:p>
        </p:txBody>
      </p:sp>
      <p:sp>
        <p:nvSpPr>
          <p:cNvPr id="79" name="Rectangle 78">
            <a:extLst>
              <a:ext uri="{FF2B5EF4-FFF2-40B4-BE49-F238E27FC236}">
                <a16:creationId xmlns:a16="http://schemas.microsoft.com/office/drawing/2014/main" id="{0CC69262-7402-1D44-99DF-561F73B7971A}"/>
              </a:ext>
            </a:extLst>
          </p:cNvPr>
          <p:cNvSpPr/>
          <p:nvPr/>
        </p:nvSpPr>
        <p:spPr>
          <a:xfrm>
            <a:off x="3645409" y="2782611"/>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39" name="TextBox 38">
            <a:extLst>
              <a:ext uri="{FF2B5EF4-FFF2-40B4-BE49-F238E27FC236}">
                <a16:creationId xmlns:a16="http://schemas.microsoft.com/office/drawing/2014/main" id="{E8464B15-D2D1-0F41-8420-AD4CD7312FBB}"/>
              </a:ext>
            </a:extLst>
          </p:cNvPr>
          <p:cNvSpPr txBox="1"/>
          <p:nvPr/>
        </p:nvSpPr>
        <p:spPr>
          <a:xfrm>
            <a:off x="416461" y="2103872"/>
            <a:ext cx="825867" cy="369332"/>
          </a:xfrm>
          <a:prstGeom prst="rect">
            <a:avLst/>
          </a:prstGeom>
          <a:noFill/>
        </p:spPr>
        <p:txBody>
          <a:bodyPr wrap="none" rtlCol="0">
            <a:spAutoFit/>
          </a:bodyPr>
          <a:lstStyle/>
          <a:p>
            <a:r>
              <a:rPr lang="en-US" dirty="0"/>
              <a:t>retries</a:t>
            </a:r>
          </a:p>
        </p:txBody>
      </p:sp>
      <p:cxnSp>
        <p:nvCxnSpPr>
          <p:cNvPr id="81" name="Curved Connector 80">
            <a:extLst>
              <a:ext uri="{FF2B5EF4-FFF2-40B4-BE49-F238E27FC236}">
                <a16:creationId xmlns:a16="http://schemas.microsoft.com/office/drawing/2014/main" id="{F0149DAF-4BE2-EC45-B580-E5F06119BD3B}"/>
              </a:ext>
            </a:extLst>
          </p:cNvPr>
          <p:cNvCxnSpPr>
            <a:cxnSpLocks/>
            <a:stCxn id="57" idx="1"/>
            <a:endCxn id="9" idx="0"/>
          </p:cNvCxnSpPr>
          <p:nvPr/>
        </p:nvCxnSpPr>
        <p:spPr>
          <a:xfrm rot="10800000" flipH="1" flipV="1">
            <a:off x="1387595" y="2177040"/>
            <a:ext cx="1659321" cy="1882895"/>
          </a:xfrm>
          <a:prstGeom prst="curvedConnector4">
            <a:avLst>
              <a:gd name="adj1" fmla="val -13777"/>
              <a:gd name="adj2" fmla="val 53668"/>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Cross 48">
            <a:extLst>
              <a:ext uri="{FF2B5EF4-FFF2-40B4-BE49-F238E27FC236}">
                <a16:creationId xmlns:a16="http://schemas.microsoft.com/office/drawing/2014/main" id="{AB139704-1CB4-F24F-BD0D-A8C07A23EF21}"/>
              </a:ext>
            </a:extLst>
          </p:cNvPr>
          <p:cNvSpPr/>
          <p:nvPr/>
        </p:nvSpPr>
        <p:spPr>
          <a:xfrm rot="2839137" flipV="1">
            <a:off x="2881266" y="384892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ross 81">
            <a:extLst>
              <a:ext uri="{FF2B5EF4-FFF2-40B4-BE49-F238E27FC236}">
                <a16:creationId xmlns:a16="http://schemas.microsoft.com/office/drawing/2014/main" id="{A09B1DCD-7548-F441-A4E8-B8F6BB37F13D}"/>
              </a:ext>
            </a:extLst>
          </p:cNvPr>
          <p:cNvSpPr/>
          <p:nvPr/>
        </p:nvSpPr>
        <p:spPr>
          <a:xfrm rot="2839137" flipV="1">
            <a:off x="5612274" y="390988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Curved Connector 82">
            <a:extLst>
              <a:ext uri="{FF2B5EF4-FFF2-40B4-BE49-F238E27FC236}">
                <a16:creationId xmlns:a16="http://schemas.microsoft.com/office/drawing/2014/main" id="{BD0CD685-90EC-134C-B6AE-C54D277BA745}"/>
              </a:ext>
            </a:extLst>
          </p:cNvPr>
          <p:cNvCxnSpPr>
            <a:cxnSpLocks/>
            <a:stCxn id="72" idx="1"/>
            <a:endCxn id="82" idx="1"/>
          </p:cNvCxnSpPr>
          <p:nvPr/>
        </p:nvCxnSpPr>
        <p:spPr>
          <a:xfrm rot="10800000" flipH="1" flipV="1">
            <a:off x="1393692" y="2530608"/>
            <a:ext cx="4273728" cy="1424627"/>
          </a:xfrm>
          <a:prstGeom prst="curvedConnector4">
            <a:avLst>
              <a:gd name="adj1" fmla="val -5349"/>
              <a:gd name="adj2" fmla="val 53257"/>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Curved Connector 83">
            <a:extLst>
              <a:ext uri="{FF2B5EF4-FFF2-40B4-BE49-F238E27FC236}">
                <a16:creationId xmlns:a16="http://schemas.microsoft.com/office/drawing/2014/main" id="{47924C3B-D634-F846-9738-F7A7B16975FE}"/>
              </a:ext>
            </a:extLst>
          </p:cNvPr>
          <p:cNvCxnSpPr>
            <a:cxnSpLocks/>
            <a:stCxn id="79" idx="3"/>
            <a:endCxn id="8" idx="0"/>
          </p:cNvCxnSpPr>
          <p:nvPr/>
        </p:nvCxnSpPr>
        <p:spPr>
          <a:xfrm>
            <a:off x="5561855" y="2913722"/>
            <a:ext cx="3223913" cy="1146214"/>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8058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dirty="0"/>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dirty="0"/>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dirty="0"/>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dirty="0"/>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dirty="0"/>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dirty="0"/>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dirty="0"/>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dirty="0"/>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dirty="0"/>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34</a:t>
            </a:fld>
            <a:endParaRPr lang="en-US" dirty="0">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Master </a:t>
            </a:r>
            <a:r>
              <a:rPr lang="mr-IN" sz="1200" dirty="0">
                <a:solidFill>
                  <a:srgbClr val="7030A0"/>
                </a:solidFill>
              </a:rPr>
              <a:t>–</a:t>
            </a:r>
            <a:r>
              <a:rPr lang="en-US" sz="1200" dirty="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-masters</a:t>
            </a:r>
          </a:p>
          <a:p>
            <a:pPr algn="ctr"/>
            <a:r>
              <a:rPr lang="en-US" sz="1200" dirty="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-proxies</a:t>
            </a:r>
          </a:p>
          <a:p>
            <a:pPr algn="ctr"/>
            <a:r>
              <a:rPr lang="en-US" sz="1200" dirty="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endParaRPr lang="en-US" sz="1200" dirty="0">
              <a:solidFill>
                <a:srgbClr val="005BBF"/>
              </a:solidFill>
            </a:endParaRPr>
          </a:p>
          <a:p>
            <a:pPr algn="ctr"/>
            <a:r>
              <a:rPr lang="en-US" sz="1200" dirty="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icp-worker2</a:t>
            </a:r>
          </a:p>
          <a:p>
            <a:pPr algn="ctr"/>
            <a:r>
              <a:rPr lang="en-US" sz="1200" dirty="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icp-worker3</a:t>
            </a:r>
          </a:p>
          <a:p>
            <a:pPr algn="ctr"/>
            <a:r>
              <a:rPr lang="en-US" sz="1200" dirty="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endParaRPr lang="en-US" sz="1200" dirty="0">
                <a:solidFill>
                  <a:srgbClr val="9D381C"/>
                </a:solidFill>
              </a:endParaRP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endParaRPr lang="en-US" sz="1200" dirty="0">
                <a:solidFill>
                  <a:srgbClr val="9D381C"/>
                </a:solidFill>
              </a:endParaRP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dirty="0"/>
              <a:t>* The list of components is </a:t>
            </a:r>
            <a:r>
              <a:rPr lang="en-US" sz="1400"/>
              <a:t>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dirty="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dirty="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dirty="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dirty="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dirty="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endParaRPr lang="en-US" sz="1200" dirty="0">
              <a:solidFill>
                <a:srgbClr val="005BBF"/>
              </a:solidFill>
            </a:endParaRPr>
          </a:p>
          <a:p>
            <a:pPr algn="ctr"/>
            <a:r>
              <a:rPr lang="en-US" sz="1200" dirty="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a:t>
            </a:r>
            <a:r>
              <a:rPr lang="en-US" sz="1200">
                <a:solidFill>
                  <a:schemeClr val="tx2">
                    <a:lumMod val="75000"/>
                  </a:schemeClr>
                </a:solidFill>
              </a:rPr>
              <a:t>Stream Processor</a:t>
            </a:r>
            <a:endParaRPr lang="en-US" sz="1200" dirty="0">
              <a:solidFill>
                <a:schemeClr val="tx2">
                  <a:lumMod val="75000"/>
                </a:schemeClr>
              </a:solidFill>
            </a:endParaRP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35</a:t>
            </a:fld>
            <a:endParaRPr lang="en-US" dirty="0">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endParaRPr lang="en-US" sz="1100" dirty="0">
              <a:solidFill>
                <a:srgbClr val="7030A0"/>
              </a:solidFill>
            </a:endParaRP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7030A0"/>
                </a:solidFill>
              </a:rPr>
              <a:t>Kube</a:t>
            </a:r>
            <a:r>
              <a:rPr lang="en-US" sz="1100" dirty="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dirty="0"/>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36</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err="1"/>
              <a:t>Kstreams</a:t>
            </a:r>
            <a:r>
              <a:rPr lang="en-US" dirty="0"/>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37</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38</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a:xfrm>
            <a:off x="390788" y="60120"/>
            <a:ext cx="10886813" cy="601026"/>
          </a:xfrm>
        </p:spPr>
        <p:txBody>
          <a:bodyPr/>
          <a:lstStyle/>
          <a:p>
            <a:r>
              <a:rPr lang="en-US" dirty="0"/>
              <a:t>Legacy to Microservice </a:t>
            </a: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154610"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439844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644008"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8878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513340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53824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62280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86316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837418" y="311545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151841" y="392619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4079220" y="3092237"/>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9559454" y="1355124"/>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8934087" y="1749815"/>
            <a:ext cx="2618444" cy="4553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SOAP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7637380" y="4816547"/>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50" idx="1"/>
            <a:endCxn id="12" idx="2"/>
          </p:cNvCxnSpPr>
          <p:nvPr/>
        </p:nvCxnSpPr>
        <p:spPr>
          <a:xfrm rot="10800000">
            <a:off x="5985948" y="4139258"/>
            <a:ext cx="1049847" cy="80936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8929221" y="3255610"/>
            <a:ext cx="2628546" cy="5009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WebSphere</a:t>
            </a:r>
          </a:p>
        </p:txBody>
      </p:sp>
      <p:sp>
        <p:nvSpPr>
          <p:cNvPr id="37" name="Rectangle 36">
            <a:extLst>
              <a:ext uri="{FF2B5EF4-FFF2-40B4-BE49-F238E27FC236}">
                <a16:creationId xmlns:a16="http://schemas.microsoft.com/office/drawing/2014/main" id="{9ED3D9B3-6696-D644-9A7C-BAD57303450D}"/>
              </a:ext>
            </a:extLst>
          </p:cNvPr>
          <p:cNvSpPr/>
          <p:nvPr/>
        </p:nvSpPr>
        <p:spPr>
          <a:xfrm>
            <a:off x="8934088" y="2716078"/>
            <a:ext cx="2618446" cy="5042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8934087" y="2203448"/>
            <a:ext cx="2628546"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sp>
        <p:nvSpPr>
          <p:cNvPr id="42" name="Rectangle 41">
            <a:extLst>
              <a:ext uri="{FF2B5EF4-FFF2-40B4-BE49-F238E27FC236}">
                <a16:creationId xmlns:a16="http://schemas.microsoft.com/office/drawing/2014/main" id="{03CBD6DC-FDC8-344C-BFA8-F9DC3C9EACE2}"/>
              </a:ext>
            </a:extLst>
          </p:cNvPr>
          <p:cNvSpPr/>
          <p:nvPr/>
        </p:nvSpPr>
        <p:spPr>
          <a:xfrm>
            <a:off x="324986" y="2471362"/>
            <a:ext cx="2056707" cy="4683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43" name="Picture 40">
            <a:extLst>
              <a:ext uri="{FF2B5EF4-FFF2-40B4-BE49-F238E27FC236}">
                <a16:creationId xmlns:a16="http://schemas.microsoft.com/office/drawing/2014/main" id="{973F32EC-157C-5C4A-9CF4-4331700AA9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8388" y="2731509"/>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1E3A2853-6235-3E48-AFEB-6A12C1F0EED0}"/>
              </a:ext>
            </a:extLst>
          </p:cNvPr>
          <p:cNvSpPr/>
          <p:nvPr/>
        </p:nvSpPr>
        <p:spPr>
          <a:xfrm>
            <a:off x="324986" y="1969271"/>
            <a:ext cx="2056707"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a:t>
            </a:r>
          </a:p>
        </p:txBody>
      </p:sp>
      <p:sp>
        <p:nvSpPr>
          <p:cNvPr id="39" name="Rounded Rectangle 38">
            <a:extLst>
              <a:ext uri="{FF2B5EF4-FFF2-40B4-BE49-F238E27FC236}">
                <a16:creationId xmlns:a16="http://schemas.microsoft.com/office/drawing/2014/main" id="{856C8E69-9FD8-7040-8467-A21B4C105581}"/>
              </a:ext>
            </a:extLst>
          </p:cNvPr>
          <p:cNvSpPr/>
          <p:nvPr/>
        </p:nvSpPr>
        <p:spPr>
          <a:xfrm>
            <a:off x="182269" y="1761061"/>
            <a:ext cx="2728082" cy="2669401"/>
          </a:xfrm>
          <a:prstGeom prst="roundRect">
            <a:avLst>
              <a:gd name="adj" fmla="val 8701"/>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C5FA797-A245-7B44-A8BD-23E7FF89C1CA}"/>
              </a:ext>
            </a:extLst>
          </p:cNvPr>
          <p:cNvPicPr>
            <a:picLocks noChangeAspect="1"/>
          </p:cNvPicPr>
          <p:nvPr/>
        </p:nvPicPr>
        <p:blipFill>
          <a:blip r:embed="rId5"/>
          <a:stretch>
            <a:fillRect/>
          </a:stretch>
        </p:blipFill>
        <p:spPr>
          <a:xfrm>
            <a:off x="2516119" y="4077345"/>
            <a:ext cx="300230" cy="274496"/>
          </a:xfrm>
          <a:prstGeom prst="rect">
            <a:avLst/>
          </a:prstGeom>
        </p:spPr>
      </p:pic>
      <p:cxnSp>
        <p:nvCxnSpPr>
          <p:cNvPr id="47" name="Elbow Connector 46">
            <a:extLst>
              <a:ext uri="{FF2B5EF4-FFF2-40B4-BE49-F238E27FC236}">
                <a16:creationId xmlns:a16="http://schemas.microsoft.com/office/drawing/2014/main" id="{0EAC09EC-2810-FF49-8669-85A9EEB76878}"/>
              </a:ext>
            </a:extLst>
          </p:cNvPr>
          <p:cNvCxnSpPr>
            <a:cxnSpLocks/>
            <a:stCxn id="11" idx="0"/>
            <a:endCxn id="44" idx="3"/>
          </p:cNvCxnSpPr>
          <p:nvPr/>
        </p:nvCxnSpPr>
        <p:spPr>
          <a:xfrm rot="16200000" flipV="1">
            <a:off x="3461491" y="1123650"/>
            <a:ext cx="1204298" cy="3363894"/>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3D32D4-ACD4-BA45-8603-F4C93F1E2CF8}"/>
              </a:ext>
            </a:extLst>
          </p:cNvPr>
          <p:cNvSpPr/>
          <p:nvPr/>
        </p:nvSpPr>
        <p:spPr>
          <a:xfrm>
            <a:off x="7035794" y="4525965"/>
            <a:ext cx="2124348" cy="8453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Change Data Capture – Agent Cluster</a:t>
            </a:r>
          </a:p>
        </p:txBody>
      </p:sp>
      <p:cxnSp>
        <p:nvCxnSpPr>
          <p:cNvPr id="52" name="Elbow Connector 51">
            <a:extLst>
              <a:ext uri="{FF2B5EF4-FFF2-40B4-BE49-F238E27FC236}">
                <a16:creationId xmlns:a16="http://schemas.microsoft.com/office/drawing/2014/main" id="{4D8F24FC-59CB-ED4D-9DC4-815A07005028}"/>
              </a:ext>
            </a:extLst>
          </p:cNvPr>
          <p:cNvCxnSpPr>
            <a:cxnSpLocks/>
            <a:stCxn id="38" idx="3"/>
            <a:endCxn id="50" idx="3"/>
          </p:cNvCxnSpPr>
          <p:nvPr/>
        </p:nvCxnSpPr>
        <p:spPr>
          <a:xfrm rot="5400000">
            <a:off x="9524213" y="4358154"/>
            <a:ext cx="226402" cy="954543"/>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484128E5-71EE-D34D-83B1-A7E8D3E7D511}"/>
              </a:ext>
            </a:extLst>
          </p:cNvPr>
          <p:cNvCxnSpPr>
            <a:cxnSpLocks/>
            <a:stCxn id="37" idx="2"/>
            <a:endCxn id="38" idx="1"/>
          </p:cNvCxnSpPr>
          <p:nvPr/>
        </p:nvCxnSpPr>
        <p:spPr>
          <a:xfrm rot="5400000">
            <a:off x="9724162" y="3610871"/>
            <a:ext cx="909673" cy="128626"/>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0" name="Picture 40">
            <a:extLst>
              <a:ext uri="{FF2B5EF4-FFF2-40B4-BE49-F238E27FC236}">
                <a16:creationId xmlns:a16="http://schemas.microsoft.com/office/drawing/2014/main" id="{D3516D4A-8408-D04F-9C52-16FE34A203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8380" y="4067550"/>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0">
            <a:extLst>
              <a:ext uri="{FF2B5EF4-FFF2-40B4-BE49-F238E27FC236}">
                <a16:creationId xmlns:a16="http://schemas.microsoft.com/office/drawing/2014/main" id="{BCCCE204-8584-414B-87AF-F930F8F765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1342" y="3531772"/>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Elbow Connector 48">
            <a:extLst>
              <a:ext uri="{FF2B5EF4-FFF2-40B4-BE49-F238E27FC236}">
                <a16:creationId xmlns:a16="http://schemas.microsoft.com/office/drawing/2014/main" id="{43405B4C-6E6E-7F4F-AC8E-FA215067ECB9}"/>
              </a:ext>
            </a:extLst>
          </p:cNvPr>
          <p:cNvCxnSpPr>
            <a:cxnSpLocks/>
            <a:stCxn id="44" idx="2"/>
            <a:endCxn id="48" idx="1"/>
          </p:cNvCxnSpPr>
          <p:nvPr/>
        </p:nvCxnSpPr>
        <p:spPr>
          <a:xfrm rot="5400000">
            <a:off x="316412" y="3210912"/>
            <a:ext cx="1810216" cy="263640"/>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D23592DD-597B-A04E-B4F0-5D907A9BB268}"/>
              </a:ext>
            </a:extLst>
          </p:cNvPr>
          <p:cNvPicPr>
            <a:picLocks noChangeAspect="1"/>
          </p:cNvPicPr>
          <p:nvPr/>
        </p:nvPicPr>
        <p:blipFill>
          <a:blip r:embed="rId6"/>
          <a:stretch>
            <a:fillRect/>
          </a:stretch>
        </p:blipFill>
        <p:spPr>
          <a:xfrm>
            <a:off x="1661133" y="4853834"/>
            <a:ext cx="657894" cy="596216"/>
          </a:xfrm>
          <a:prstGeom prst="rect">
            <a:avLst/>
          </a:prstGeom>
        </p:spPr>
      </p:pic>
      <p:sp>
        <p:nvSpPr>
          <p:cNvPr id="48" name="Can 47">
            <a:extLst>
              <a:ext uri="{FF2B5EF4-FFF2-40B4-BE49-F238E27FC236}">
                <a16:creationId xmlns:a16="http://schemas.microsoft.com/office/drawing/2014/main" id="{65120566-F447-C949-BCFF-D316287A48B7}"/>
              </a:ext>
            </a:extLst>
          </p:cNvPr>
          <p:cNvSpPr/>
          <p:nvPr/>
        </p:nvSpPr>
        <p:spPr>
          <a:xfrm>
            <a:off x="299177" y="4247840"/>
            <a:ext cx="1581045" cy="845322"/>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srgbClr val="7030A0"/>
                </a:solidFill>
                <a:latin typeface="Arial"/>
              </a:rPr>
              <a:t>Reefers</a:t>
            </a:r>
          </a:p>
          <a:p>
            <a:pPr algn="ctr" defTabSz="914377" eaLnBrk="1" fontAlgn="auto" hangingPunct="1">
              <a:spcBef>
                <a:spcPts val="0"/>
              </a:spcBef>
              <a:spcAft>
                <a:spcPts val="0"/>
              </a:spcAft>
            </a:pPr>
            <a:r>
              <a:rPr lang="en-US" sz="1333" dirty="0">
                <a:solidFill>
                  <a:srgbClr val="7030A0"/>
                </a:solidFill>
                <a:latin typeface="Arial"/>
              </a:rPr>
              <a:t>Reefer Telemetries</a:t>
            </a:r>
          </a:p>
        </p:txBody>
      </p:sp>
      <p:pic>
        <p:nvPicPr>
          <p:cNvPr id="29" name="Picture 28">
            <a:extLst>
              <a:ext uri="{FF2B5EF4-FFF2-40B4-BE49-F238E27FC236}">
                <a16:creationId xmlns:a16="http://schemas.microsoft.com/office/drawing/2014/main" id="{E61440EA-5AFF-EA4F-97BA-35C4615715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2132" y="4519478"/>
            <a:ext cx="519388" cy="519388"/>
          </a:xfrm>
          <a:prstGeom prst="rect">
            <a:avLst/>
          </a:prstGeom>
        </p:spPr>
      </p:pic>
      <p:sp>
        <p:nvSpPr>
          <p:cNvPr id="38" name="Can 37">
            <a:extLst>
              <a:ext uri="{FF2B5EF4-FFF2-40B4-BE49-F238E27FC236}">
                <a16:creationId xmlns:a16="http://schemas.microsoft.com/office/drawing/2014/main" id="{5A931DD6-F3A1-0349-A638-B93ED668A2A4}"/>
              </a:ext>
            </a:extLst>
          </p:cNvPr>
          <p:cNvSpPr/>
          <p:nvPr/>
        </p:nvSpPr>
        <p:spPr>
          <a:xfrm>
            <a:off x="9478786" y="4130021"/>
            <a:ext cx="1271797" cy="592203"/>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srgbClr val="7030A0"/>
                </a:solidFill>
                <a:latin typeface="Arial"/>
              </a:rPr>
              <a:t>Container Inventory</a:t>
            </a:r>
          </a:p>
        </p:txBody>
      </p:sp>
      <p:cxnSp>
        <p:nvCxnSpPr>
          <p:cNvPr id="53" name="Elbow Connector 52">
            <a:extLst>
              <a:ext uri="{FF2B5EF4-FFF2-40B4-BE49-F238E27FC236}">
                <a16:creationId xmlns:a16="http://schemas.microsoft.com/office/drawing/2014/main" id="{2AA16F1B-2108-A748-B78A-6D68208A64D4}"/>
              </a:ext>
            </a:extLst>
          </p:cNvPr>
          <p:cNvCxnSpPr>
            <a:cxnSpLocks/>
            <a:stCxn id="42" idx="3"/>
            <a:endCxn id="9" idx="0"/>
          </p:cNvCxnSpPr>
          <p:nvPr/>
        </p:nvCxnSpPr>
        <p:spPr>
          <a:xfrm>
            <a:off x="2381693" y="2705538"/>
            <a:ext cx="2874495" cy="70220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50991AF-3A21-6244-9103-53B98AC8760F}"/>
              </a:ext>
            </a:extLst>
          </p:cNvPr>
          <p:cNvSpPr/>
          <p:nvPr/>
        </p:nvSpPr>
        <p:spPr>
          <a:xfrm>
            <a:off x="6426870" y="1799716"/>
            <a:ext cx="1855661" cy="34641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Data Transformation</a:t>
            </a:r>
          </a:p>
        </p:txBody>
      </p:sp>
      <p:cxnSp>
        <p:nvCxnSpPr>
          <p:cNvPr id="56" name="Elbow Connector 55">
            <a:extLst>
              <a:ext uri="{FF2B5EF4-FFF2-40B4-BE49-F238E27FC236}">
                <a16:creationId xmlns:a16="http://schemas.microsoft.com/office/drawing/2014/main" id="{F5151149-C876-4743-AB84-5BBDD3E22648}"/>
              </a:ext>
            </a:extLst>
          </p:cNvPr>
          <p:cNvCxnSpPr>
            <a:cxnSpLocks/>
            <a:stCxn id="9" idx="0"/>
            <a:endCxn id="54" idx="1"/>
          </p:cNvCxnSpPr>
          <p:nvPr/>
        </p:nvCxnSpPr>
        <p:spPr>
          <a:xfrm rot="5400000" flipH="1" flipV="1">
            <a:off x="5124118" y="2104994"/>
            <a:ext cx="1434823" cy="1170682"/>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23CD0A7F-1850-D04E-B490-0F5F474D6AB0}"/>
              </a:ext>
            </a:extLst>
          </p:cNvPr>
          <p:cNvCxnSpPr>
            <a:cxnSpLocks/>
            <a:stCxn id="54" idx="3"/>
            <a:endCxn id="24" idx="0"/>
          </p:cNvCxnSpPr>
          <p:nvPr/>
        </p:nvCxnSpPr>
        <p:spPr>
          <a:xfrm flipV="1">
            <a:off x="8282531" y="1355124"/>
            <a:ext cx="1443262" cy="617799"/>
          </a:xfrm>
          <a:prstGeom prst="bentConnector4">
            <a:avLst>
              <a:gd name="adj1" fmla="val 24291"/>
              <a:gd name="adj2" fmla="val 13700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930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40</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dirty="0" err="1">
                <a:solidFill>
                  <a:schemeClr val="bg1"/>
                </a:solidFill>
              </a:rPr>
              <a:t>Kstreams</a:t>
            </a:r>
            <a:r>
              <a:rPr lang="en-US" sz="1467" dirty="0">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dirty="0"/>
              <a:t>City-containers</a:t>
            </a:r>
          </a:p>
        </p:txBody>
      </p:sp>
    </p:spTree>
    <p:extLst>
      <p:ext uri="{BB962C8B-B14F-4D97-AF65-F5344CB8AC3E}">
        <p14:creationId xmlns:p14="http://schemas.microsoft.com/office/powerpoint/2010/main" val="674602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Springboot</a:t>
            </a:r>
            <a:r>
              <a:rPr lang="en-US" dirty="0"/>
              <a:t> - </a:t>
            </a:r>
            <a:r>
              <a:rPr lang="en-US" dirty="0" err="1"/>
              <a:t>Postgresql</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a:t>
            </a:r>
            <a:r>
              <a:rPr lang="en-US" dirty="0" err="1"/>
              <a:t>kafka</a:t>
            </a:r>
            <a:r>
              <a:rPr lang="en-US"/>
              <a:t> template. </a:t>
            </a:r>
            <a:endParaRPr lang="en-US"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41</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dirty="0"/>
              <a:t>Container Microservice – </a:t>
            </a:r>
            <a:r>
              <a:rPr lang="en-US" sz="2667" dirty="0" err="1"/>
              <a:t>Springboot</a:t>
            </a:r>
            <a:r>
              <a:rPr lang="en-US" sz="2667" dirty="0"/>
              <a:t> - </a:t>
            </a:r>
            <a:r>
              <a:rPr lang="en-US" sz="2667" dirty="0" err="1"/>
              <a:t>Postgresql</a:t>
            </a:r>
            <a:endParaRPr lang="en-US" sz="2667"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42</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schemeClr val="tx2">
                    <a:lumMod val="50000"/>
                  </a:schemeClr>
                </a:solidFill>
                <a:latin typeface="Arial"/>
              </a:rPr>
              <a:t>psql</a:t>
            </a:r>
            <a:endParaRPr lang="en-US" sz="1333" dirty="0">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dirty="0"/>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dirty="0"/>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dirty="0"/>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dirty="0"/>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dirty="0"/>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dirty="0"/>
              <a:t>6</a:t>
            </a:r>
          </a:p>
        </p:txBody>
      </p:sp>
    </p:spTree>
    <p:extLst>
      <p:ext uri="{BB962C8B-B14F-4D97-AF65-F5344CB8AC3E}">
        <p14:creationId xmlns:p14="http://schemas.microsoft.com/office/powerpoint/2010/main" val="1079764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43</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44</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
        <p:nvSpPr>
          <p:cNvPr id="31" name="Oval 30">
            <a:extLst>
              <a:ext uri="{FF2B5EF4-FFF2-40B4-BE49-F238E27FC236}">
                <a16:creationId xmlns:a16="http://schemas.microsoft.com/office/drawing/2014/main" id="{CA42AA68-DCC2-5541-A6F1-420B3FB5C4E0}"/>
              </a:ext>
            </a:extLst>
          </p:cNvPr>
          <p:cNvSpPr/>
          <p:nvPr/>
        </p:nvSpPr>
        <p:spPr>
          <a:xfrm>
            <a:off x="2879302" y="5259486"/>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43" name="Oval 42">
            <a:extLst>
              <a:ext uri="{FF2B5EF4-FFF2-40B4-BE49-F238E27FC236}">
                <a16:creationId xmlns:a16="http://schemas.microsoft.com/office/drawing/2014/main" id="{0B463E3E-E509-6845-BA10-D875995E76EC}"/>
              </a:ext>
            </a:extLst>
          </p:cNvPr>
          <p:cNvSpPr/>
          <p:nvPr/>
        </p:nvSpPr>
        <p:spPr>
          <a:xfrm>
            <a:off x="8819236" y="5319941"/>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t>
            </a:r>
          </a:p>
        </p:txBody>
      </p:sp>
      <p:sp>
        <p:nvSpPr>
          <p:cNvPr id="44" name="Oval 43">
            <a:extLst>
              <a:ext uri="{FF2B5EF4-FFF2-40B4-BE49-F238E27FC236}">
                <a16:creationId xmlns:a16="http://schemas.microsoft.com/office/drawing/2014/main" id="{27C0D551-A11B-8943-AA74-FD26C662C073}"/>
              </a:ext>
            </a:extLst>
          </p:cNvPr>
          <p:cNvSpPr/>
          <p:nvPr/>
        </p:nvSpPr>
        <p:spPr>
          <a:xfrm>
            <a:off x="7947955" y="3797854"/>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p>
        </p:txBody>
      </p:sp>
    </p:spTree>
    <p:extLst>
      <p:ext uri="{BB962C8B-B14F-4D97-AF65-F5344CB8AC3E}">
        <p14:creationId xmlns:p14="http://schemas.microsoft.com/office/powerpoint/2010/main" val="22175314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dirty="0"/>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45</a:t>
            </a:fld>
            <a:endParaRPr lang="en-US" dirty="0">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46</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dirty="0" err="1"/>
                <a:t>ZooKeeper</a:t>
              </a:r>
              <a:endParaRPr lang="en-US" sz="1333" dirty="0"/>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dirty="0" err="1"/>
                <a:t>Postgresql</a:t>
              </a:r>
              <a:endParaRPr lang="en-US" dirty="0"/>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err="1">
                <a:solidFill>
                  <a:schemeClr val="tx1"/>
                </a:solidFill>
                <a:latin typeface="Arial"/>
              </a:rPr>
              <a:t>FleetMS</a:t>
            </a:r>
            <a:endParaRPr lang="en-US" sz="1333" b="1" dirty="0">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47</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48</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dirty="0" err="1">
                <a:solidFill>
                  <a:schemeClr val="accent1">
                    <a:lumMod val="25000"/>
                  </a:schemeClr>
                </a:solidFill>
              </a:rPr>
              <a:t>containerMetrics</a:t>
            </a:r>
            <a:endParaRPr lang="en-US" dirty="0">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49</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8846383" y="773966"/>
            <a:ext cx="2716715" cy="26548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chemeClr val="tx1"/>
              </a:solidFill>
            </a:endParaRPr>
          </a:p>
        </p:txBody>
      </p:sp>
      <p:sp>
        <p:nvSpPr>
          <p:cNvPr id="7" name="Rectangle 6">
            <a:extLst>
              <a:ext uri="{FF2B5EF4-FFF2-40B4-BE49-F238E27FC236}">
                <a16:creationId xmlns:a16="http://schemas.microsoft.com/office/drawing/2014/main" id="{3544A235-B4DC-0446-A2FD-C7DAEC5F0F98}"/>
              </a:ext>
            </a:extLst>
          </p:cNvPr>
          <p:cNvSpPr/>
          <p:nvPr/>
        </p:nvSpPr>
        <p:spPr>
          <a:xfrm>
            <a:off x="6452424"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Reefer</a:t>
            </a:r>
          </a:p>
          <a:p>
            <a:pPr algn="ctr"/>
            <a:r>
              <a:rPr lang="en-US" dirty="0"/>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7955885"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2994"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35713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74107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35713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1004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67281"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88121"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91370" y="1279215"/>
            <a:ext cx="976549" cy="261610"/>
          </a:xfrm>
          <a:prstGeom prst="rect">
            <a:avLst/>
          </a:prstGeom>
          <a:noFill/>
        </p:spPr>
        <p:txBody>
          <a:bodyPr wrap="none" rtlCol="0">
            <a:spAutoFit/>
          </a:bodyPr>
          <a:lstStyle/>
          <a:p>
            <a:r>
              <a:rPr lang="en-US" sz="1100" dirty="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66323" y="2603792"/>
            <a:ext cx="1140056" cy="261610"/>
          </a:xfrm>
          <a:prstGeom prst="rect">
            <a:avLst/>
          </a:prstGeom>
          <a:noFill/>
        </p:spPr>
        <p:txBody>
          <a:bodyPr wrap="none" rtlCol="0">
            <a:spAutoFit/>
          </a:bodyPr>
          <a:lstStyle/>
          <a:p>
            <a:r>
              <a:rPr lang="en-US" sz="1100" dirty="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377230" y="2885048"/>
            <a:ext cx="1578592" cy="108703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5979164" y="2399858"/>
            <a:ext cx="1086819"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6" idx="1"/>
          </p:cNvCxnSpPr>
          <p:nvPr/>
        </p:nvCxnSpPr>
        <p:spPr>
          <a:xfrm flipV="1">
            <a:off x="7386592" y="2101377"/>
            <a:ext cx="1459791" cy="298481"/>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450276" y="3637836"/>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DB2 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64" idx="1"/>
            <a:endCxn id="31" idx="2"/>
          </p:cNvCxnSpPr>
          <p:nvPr/>
        </p:nvCxnSpPr>
        <p:spPr>
          <a:xfrm rot="10800000">
            <a:off x="7365752" y="1757992"/>
            <a:ext cx="1531325" cy="1534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10197" y="1731411"/>
            <a:ext cx="1034947"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a:endCxn id="12" idx="0"/>
          </p:cNvCxnSpPr>
          <p:nvPr/>
        </p:nvCxnSpPr>
        <p:spPr>
          <a:xfrm rot="10800000" flipV="1">
            <a:off x="3379174" y="1731411"/>
            <a:ext cx="1361900" cy="248644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83E4204F-8882-0241-80A6-E4E11E3B4783}"/>
              </a:ext>
            </a:extLst>
          </p:cNvPr>
          <p:cNvGrpSpPr/>
          <p:nvPr/>
        </p:nvGrpSpPr>
        <p:grpSpPr>
          <a:xfrm>
            <a:off x="9522443" y="828981"/>
            <a:ext cx="1098679" cy="325376"/>
            <a:chOff x="3383969" y="684409"/>
            <a:chExt cx="626831" cy="266407"/>
          </a:xfrm>
        </p:grpSpPr>
        <p:grpSp>
          <p:nvGrpSpPr>
            <p:cNvPr id="48" name="Group 47">
              <a:extLst>
                <a:ext uri="{FF2B5EF4-FFF2-40B4-BE49-F238E27FC236}">
                  <a16:creationId xmlns:a16="http://schemas.microsoft.com/office/drawing/2014/main" id="{E52D40AC-BC02-2945-B7B0-F7C0B35F0885}"/>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7" name="Oval 56">
                <a:extLst>
                  <a:ext uri="{FF2B5EF4-FFF2-40B4-BE49-F238E27FC236}">
                    <a16:creationId xmlns:a16="http://schemas.microsoft.com/office/drawing/2014/main" id="{DB44B4EC-920F-6349-81F6-755D1BB10C6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8" name="Straight Connector 57">
                <a:extLst>
                  <a:ext uri="{FF2B5EF4-FFF2-40B4-BE49-F238E27FC236}">
                    <a16:creationId xmlns:a16="http://schemas.microsoft.com/office/drawing/2014/main" id="{A5F3D78E-B802-2940-A9D7-1B05C3C4442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B88E92B-2F59-1741-BF5D-1A85F14F7DD5}"/>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4" name="Oval 53">
                <a:extLst>
                  <a:ext uri="{FF2B5EF4-FFF2-40B4-BE49-F238E27FC236}">
                    <a16:creationId xmlns:a16="http://schemas.microsoft.com/office/drawing/2014/main" id="{44BD2581-0B09-774E-85D3-F718BBFC9CC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6" name="Straight Connector 55">
                <a:extLst>
                  <a:ext uri="{FF2B5EF4-FFF2-40B4-BE49-F238E27FC236}">
                    <a16:creationId xmlns:a16="http://schemas.microsoft.com/office/drawing/2014/main" id="{D5DB08E2-94F6-2944-A965-5090E17C2F2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478501D-D324-E74B-A7EF-F7DEB278BC05}"/>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51" name="Oval 50">
                <a:extLst>
                  <a:ext uri="{FF2B5EF4-FFF2-40B4-BE49-F238E27FC236}">
                    <a16:creationId xmlns:a16="http://schemas.microsoft.com/office/drawing/2014/main" id="{868044FA-ADD4-D841-8DBF-FFF226657E8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3" name="Straight Connector 52">
                <a:extLst>
                  <a:ext uri="{FF2B5EF4-FFF2-40B4-BE49-F238E27FC236}">
                    <a16:creationId xmlns:a16="http://schemas.microsoft.com/office/drawing/2014/main" id="{CAC0E4FC-0001-D643-9760-406678D46F3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61" name="Rectangle 60">
            <a:extLst>
              <a:ext uri="{FF2B5EF4-FFF2-40B4-BE49-F238E27FC236}">
                <a16:creationId xmlns:a16="http://schemas.microsoft.com/office/drawing/2014/main" id="{E97A7356-06CB-F74A-8A1E-B94C8C4787DE}"/>
              </a:ext>
            </a:extLst>
          </p:cNvPr>
          <p:cNvSpPr/>
          <p:nvPr/>
        </p:nvSpPr>
        <p:spPr>
          <a:xfrm>
            <a:off x="8897076" y="1164678"/>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SOAP API Container Controller</a:t>
            </a:r>
          </a:p>
        </p:txBody>
      </p:sp>
      <p:sp>
        <p:nvSpPr>
          <p:cNvPr id="62" name="Rectangle 61">
            <a:extLst>
              <a:ext uri="{FF2B5EF4-FFF2-40B4-BE49-F238E27FC236}">
                <a16:creationId xmlns:a16="http://schemas.microsoft.com/office/drawing/2014/main" id="{B9A5C8C3-7201-2440-9834-3E9651A5E546}"/>
              </a:ext>
            </a:extLst>
          </p:cNvPr>
          <p:cNvSpPr/>
          <p:nvPr/>
        </p:nvSpPr>
        <p:spPr>
          <a:xfrm>
            <a:off x="8892210" y="2729467"/>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WebSphere </a:t>
            </a:r>
            <a:r>
              <a:rPr lang="en-US" sz="1333" dirty="0" err="1">
                <a:solidFill>
                  <a:prstClr val="white"/>
                </a:solidFill>
                <a:latin typeface="Arial"/>
              </a:rPr>
              <a:t>AppServer</a:t>
            </a:r>
            <a:endParaRPr lang="en-US" sz="1333" dirty="0">
              <a:solidFill>
                <a:prstClr val="white"/>
              </a:solidFill>
              <a:latin typeface="Arial"/>
            </a:endParaRPr>
          </a:p>
        </p:txBody>
      </p:sp>
      <p:sp>
        <p:nvSpPr>
          <p:cNvPr id="63" name="Rectangle 62">
            <a:extLst>
              <a:ext uri="{FF2B5EF4-FFF2-40B4-BE49-F238E27FC236}">
                <a16:creationId xmlns:a16="http://schemas.microsoft.com/office/drawing/2014/main" id="{28914679-90CD-3943-8C70-6DCECDCABFBE}"/>
              </a:ext>
            </a:extLst>
          </p:cNvPr>
          <p:cNvSpPr/>
          <p:nvPr/>
        </p:nvSpPr>
        <p:spPr>
          <a:xfrm>
            <a:off x="8897077" y="2189935"/>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64" name="Rectangle 63">
            <a:extLst>
              <a:ext uri="{FF2B5EF4-FFF2-40B4-BE49-F238E27FC236}">
                <a16:creationId xmlns:a16="http://schemas.microsoft.com/office/drawing/2014/main" id="{8EC63ED9-B9D6-D143-8D53-CF8688F66FD8}"/>
              </a:ext>
            </a:extLst>
          </p:cNvPr>
          <p:cNvSpPr/>
          <p:nvPr/>
        </p:nvSpPr>
        <p:spPr>
          <a:xfrm>
            <a:off x="8897076" y="1677305"/>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a:p>
            <a:pPr defTabSz="914377" eaLnBrk="1" fontAlgn="auto" hangingPunct="1">
              <a:spcBef>
                <a:spcPts val="0"/>
              </a:spcBef>
              <a:spcAft>
                <a:spcPts val="0"/>
              </a:spcAft>
            </a:pPr>
            <a:r>
              <a:rPr lang="en-US" sz="1333" dirty="0">
                <a:solidFill>
                  <a:prstClr val="white"/>
                </a:solidFill>
                <a:latin typeface="Arial"/>
              </a:rPr>
              <a:t>JMS Producer / Listener</a:t>
            </a:r>
          </a:p>
        </p:txBody>
      </p:sp>
      <p:pic>
        <p:nvPicPr>
          <p:cNvPr id="69" name="Picture 40">
            <a:extLst>
              <a:ext uri="{FF2B5EF4-FFF2-40B4-BE49-F238E27FC236}">
                <a16:creationId xmlns:a16="http://schemas.microsoft.com/office/drawing/2014/main" id="{7D465512-EF30-054B-80F9-C4E623875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60700" y="325377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0">
            <a:extLst>
              <a:ext uri="{FF2B5EF4-FFF2-40B4-BE49-F238E27FC236}">
                <a16:creationId xmlns:a16="http://schemas.microsoft.com/office/drawing/2014/main" id="{BB2879A2-AE5F-B84D-A73C-F5DCB73B3C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4929" y="2870584"/>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a:extLst>
              <a:ext uri="{FF2B5EF4-FFF2-40B4-BE49-F238E27FC236}">
                <a16:creationId xmlns:a16="http://schemas.microsoft.com/office/drawing/2014/main" id="{7645506A-7DF7-FE4A-B8B0-61D4DE346497}"/>
              </a:ext>
            </a:extLst>
          </p:cNvPr>
          <p:cNvPicPr>
            <a:picLocks noChangeAspect="1"/>
          </p:cNvPicPr>
          <p:nvPr/>
        </p:nvPicPr>
        <p:blipFill>
          <a:blip r:embed="rId5"/>
          <a:stretch>
            <a:fillRect/>
          </a:stretch>
        </p:blipFill>
        <p:spPr>
          <a:xfrm>
            <a:off x="2293865" y="2675539"/>
            <a:ext cx="300230" cy="274496"/>
          </a:xfrm>
          <a:prstGeom prst="rect">
            <a:avLst/>
          </a:prstGeom>
        </p:spPr>
      </p:pic>
      <p:pic>
        <p:nvPicPr>
          <p:cNvPr id="73" name="Picture 72">
            <a:extLst>
              <a:ext uri="{FF2B5EF4-FFF2-40B4-BE49-F238E27FC236}">
                <a16:creationId xmlns:a16="http://schemas.microsoft.com/office/drawing/2014/main" id="{180C47E9-C737-7744-82D0-B6A8AA10F48C}"/>
              </a:ext>
            </a:extLst>
          </p:cNvPr>
          <p:cNvPicPr>
            <a:picLocks noChangeAspect="1"/>
          </p:cNvPicPr>
          <p:nvPr/>
        </p:nvPicPr>
        <p:blipFill>
          <a:blip r:embed="rId5"/>
          <a:stretch>
            <a:fillRect/>
          </a:stretch>
        </p:blipFill>
        <p:spPr>
          <a:xfrm>
            <a:off x="4628795" y="3048765"/>
            <a:ext cx="300230" cy="274496"/>
          </a:xfrm>
          <a:prstGeom prst="rect">
            <a:avLst/>
          </a:prstGeom>
        </p:spPr>
      </p:pic>
      <p:pic>
        <p:nvPicPr>
          <p:cNvPr id="75" name="Picture 74">
            <a:extLst>
              <a:ext uri="{FF2B5EF4-FFF2-40B4-BE49-F238E27FC236}">
                <a16:creationId xmlns:a16="http://schemas.microsoft.com/office/drawing/2014/main" id="{4F111FB4-9D51-404C-9728-BD9FA43D0E57}"/>
              </a:ext>
            </a:extLst>
          </p:cNvPr>
          <p:cNvPicPr>
            <a:picLocks noChangeAspect="1"/>
          </p:cNvPicPr>
          <p:nvPr/>
        </p:nvPicPr>
        <p:blipFill>
          <a:blip r:embed="rId5"/>
          <a:stretch>
            <a:fillRect/>
          </a:stretch>
        </p:blipFill>
        <p:spPr>
          <a:xfrm>
            <a:off x="11339382" y="3279525"/>
            <a:ext cx="300230" cy="274496"/>
          </a:xfrm>
          <a:prstGeom prst="rect">
            <a:avLst/>
          </a:prstGeom>
        </p:spPr>
      </p:pic>
    </p:spTree>
    <p:extLst>
      <p:ext uri="{BB962C8B-B14F-4D97-AF65-F5344CB8AC3E}">
        <p14:creationId xmlns:p14="http://schemas.microsoft.com/office/powerpoint/2010/main" val="814765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a:t>
            </a:r>
            <a:r>
              <a:rPr lang="en-US" dirty="0" err="1"/>
              <a:t>kafka</a:t>
            </a:r>
            <a:endParaRPr lang="en-US" dirty="0"/>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dirty="0"/>
              <a:t>(</a:t>
            </a:r>
            <a:r>
              <a:rPr lang="en-US" sz="1467" dirty="0" err="1"/>
              <a:t>key,values</a:t>
            </a:r>
            <a:r>
              <a:rPr lang="en-US" sz="1467" dirty="0"/>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dirty="0"/>
              <a:t>(24, (24, “</a:t>
            </a:r>
            <a:r>
              <a:rPr lang="en-US" sz="1333" dirty="0" err="1"/>
              <a:t>abc</a:t>
            </a:r>
            <a:r>
              <a:rPr lang="en-US" sz="1333" dirty="0"/>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51</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dirty="0">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dirty="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dirty="0">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dirty="0">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53</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AAE1-C1E0-124D-A391-C2759F1183C7}"/>
              </a:ext>
            </a:extLst>
          </p:cNvPr>
          <p:cNvSpPr>
            <a:spLocks noGrp="1"/>
          </p:cNvSpPr>
          <p:nvPr>
            <p:ph type="title"/>
          </p:nvPr>
        </p:nvSpPr>
        <p:spPr>
          <a:xfrm>
            <a:off x="390788" y="60120"/>
            <a:ext cx="10886813" cy="615570"/>
          </a:xfrm>
        </p:spPr>
        <p:txBody>
          <a:bodyPr/>
          <a:lstStyle/>
          <a:p>
            <a:r>
              <a:rPr lang="en-US" dirty="0"/>
              <a:t>Schema Registry</a:t>
            </a:r>
          </a:p>
        </p:txBody>
      </p:sp>
      <p:sp>
        <p:nvSpPr>
          <p:cNvPr id="4" name="Slide Number Placeholder 3">
            <a:extLst>
              <a:ext uri="{FF2B5EF4-FFF2-40B4-BE49-F238E27FC236}">
                <a16:creationId xmlns:a16="http://schemas.microsoft.com/office/drawing/2014/main" id="{A070367F-4B77-284A-8D02-C8F00A12021B}"/>
              </a:ext>
            </a:extLst>
          </p:cNvPr>
          <p:cNvSpPr>
            <a:spLocks noGrp="1"/>
          </p:cNvSpPr>
          <p:nvPr>
            <p:ph type="sldNum" sz="quarter" idx="12"/>
          </p:nvPr>
        </p:nvSpPr>
        <p:spPr/>
        <p:txBody>
          <a:bodyPr/>
          <a:lstStyle/>
          <a:p>
            <a:fld id="{E9549862-13E2-C34D-815E-8545BD36FC59}" type="slidenum">
              <a:rPr lang="en-US" smtClean="0">
                <a:solidFill>
                  <a:srgbClr val="6D7777"/>
                </a:solidFill>
              </a:rPr>
              <a:pPr/>
              <a:t>54</a:t>
            </a:fld>
            <a:endParaRPr lang="en-US" dirty="0">
              <a:solidFill>
                <a:srgbClr val="6D7777"/>
              </a:solidFill>
            </a:endParaRPr>
          </a:p>
        </p:txBody>
      </p:sp>
      <p:sp>
        <p:nvSpPr>
          <p:cNvPr id="5" name="Rounded Rectangle 4">
            <a:extLst>
              <a:ext uri="{FF2B5EF4-FFF2-40B4-BE49-F238E27FC236}">
                <a16:creationId xmlns:a16="http://schemas.microsoft.com/office/drawing/2014/main" id="{80AC494B-C03D-3647-BCEB-8338B904799E}"/>
              </a:ext>
            </a:extLst>
          </p:cNvPr>
          <p:cNvSpPr/>
          <p:nvPr/>
        </p:nvSpPr>
        <p:spPr>
          <a:xfrm>
            <a:off x="2995222" y="5104167"/>
            <a:ext cx="5158737" cy="9144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Schema Registry</a:t>
            </a:r>
          </a:p>
        </p:txBody>
      </p:sp>
      <p:sp>
        <p:nvSpPr>
          <p:cNvPr id="6" name="Rounded Rectangle 5">
            <a:extLst>
              <a:ext uri="{FF2B5EF4-FFF2-40B4-BE49-F238E27FC236}">
                <a16:creationId xmlns:a16="http://schemas.microsoft.com/office/drawing/2014/main" id="{C405F0E7-499B-6848-9171-B0019259BAA7}"/>
              </a:ext>
            </a:extLst>
          </p:cNvPr>
          <p:cNvSpPr/>
          <p:nvPr/>
        </p:nvSpPr>
        <p:spPr bwMode="auto">
          <a:xfrm>
            <a:off x="4962991"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7" name="Rounded Rectangle 6">
            <a:extLst>
              <a:ext uri="{FF2B5EF4-FFF2-40B4-BE49-F238E27FC236}">
                <a16:creationId xmlns:a16="http://schemas.microsoft.com/office/drawing/2014/main" id="{E59FDCA4-59D9-664B-B22C-66CF1E9D481E}"/>
              </a:ext>
            </a:extLst>
          </p:cNvPr>
          <p:cNvSpPr/>
          <p:nvPr/>
        </p:nvSpPr>
        <p:spPr bwMode="auto">
          <a:xfrm>
            <a:off x="520682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8" name="Rounded Rectangle 7">
            <a:extLst>
              <a:ext uri="{FF2B5EF4-FFF2-40B4-BE49-F238E27FC236}">
                <a16:creationId xmlns:a16="http://schemas.microsoft.com/office/drawing/2014/main" id="{BA173D94-CC1E-2F47-8771-8A9B13AFA8ED}"/>
              </a:ext>
            </a:extLst>
          </p:cNvPr>
          <p:cNvSpPr/>
          <p:nvPr/>
        </p:nvSpPr>
        <p:spPr bwMode="auto">
          <a:xfrm>
            <a:off x="5452390"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 name="Rounded Rectangle 8">
            <a:extLst>
              <a:ext uri="{FF2B5EF4-FFF2-40B4-BE49-F238E27FC236}">
                <a16:creationId xmlns:a16="http://schemas.microsoft.com/office/drawing/2014/main" id="{18905BF9-D627-9348-89B4-D8585375F7E3}"/>
              </a:ext>
            </a:extLst>
          </p:cNvPr>
          <p:cNvSpPr/>
          <p:nvPr/>
        </p:nvSpPr>
        <p:spPr bwMode="auto">
          <a:xfrm>
            <a:off x="5696227"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0" name="Rounded Rectangle 9">
            <a:extLst>
              <a:ext uri="{FF2B5EF4-FFF2-40B4-BE49-F238E27FC236}">
                <a16:creationId xmlns:a16="http://schemas.microsoft.com/office/drawing/2014/main" id="{90AD6947-3F4E-644A-9045-EFB547DAEBE0}"/>
              </a:ext>
            </a:extLst>
          </p:cNvPr>
          <p:cNvSpPr/>
          <p:nvPr/>
        </p:nvSpPr>
        <p:spPr bwMode="auto">
          <a:xfrm>
            <a:off x="594178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1" name="Rounded Rectangle 10">
            <a:extLst>
              <a:ext uri="{FF2B5EF4-FFF2-40B4-BE49-F238E27FC236}">
                <a16:creationId xmlns:a16="http://schemas.microsoft.com/office/drawing/2014/main" id="{560FF92C-4F20-3345-B304-63FC5556055D}"/>
              </a:ext>
            </a:extLst>
          </p:cNvPr>
          <p:cNvSpPr/>
          <p:nvPr/>
        </p:nvSpPr>
        <p:spPr bwMode="auto">
          <a:xfrm>
            <a:off x="6172584"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2" name="AutoShape 4">
            <a:extLst>
              <a:ext uri="{FF2B5EF4-FFF2-40B4-BE49-F238E27FC236}">
                <a16:creationId xmlns:a16="http://schemas.microsoft.com/office/drawing/2014/main" id="{D8CE708D-278D-4440-A7B9-9597A6460147}"/>
              </a:ext>
            </a:extLst>
          </p:cNvPr>
          <p:cNvSpPr>
            <a:spLocks noChangeArrowheads="1"/>
          </p:cNvSpPr>
          <p:nvPr/>
        </p:nvSpPr>
        <p:spPr bwMode="auto">
          <a:xfrm>
            <a:off x="4095328" y="2605748"/>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13" name="TextBox 12">
            <a:extLst>
              <a:ext uri="{FF2B5EF4-FFF2-40B4-BE49-F238E27FC236}">
                <a16:creationId xmlns:a16="http://schemas.microsoft.com/office/drawing/2014/main" id="{78EDDA55-0D08-C743-9F7A-5B7E19E69DFA}"/>
              </a:ext>
            </a:extLst>
          </p:cNvPr>
          <p:cNvSpPr txBox="1"/>
          <p:nvPr/>
        </p:nvSpPr>
        <p:spPr>
          <a:xfrm>
            <a:off x="4896394" y="3584896"/>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pic>
        <p:nvPicPr>
          <p:cNvPr id="14" name="Picture 13">
            <a:extLst>
              <a:ext uri="{FF2B5EF4-FFF2-40B4-BE49-F238E27FC236}">
                <a16:creationId xmlns:a16="http://schemas.microsoft.com/office/drawing/2014/main" id="{BB4FF180-1C05-784B-A46B-40E95FFBD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606" y="2611046"/>
            <a:ext cx="523018" cy="690721"/>
          </a:xfrm>
          <a:prstGeom prst="rect">
            <a:avLst/>
          </a:prstGeom>
        </p:spPr>
      </p:pic>
      <p:sp>
        <p:nvSpPr>
          <p:cNvPr id="16" name="Rectangle 15">
            <a:extLst>
              <a:ext uri="{FF2B5EF4-FFF2-40B4-BE49-F238E27FC236}">
                <a16:creationId xmlns:a16="http://schemas.microsoft.com/office/drawing/2014/main" id="{4E419B7A-9256-9B44-997F-8129F712C493}"/>
              </a:ext>
            </a:extLst>
          </p:cNvPr>
          <p:cNvSpPr/>
          <p:nvPr/>
        </p:nvSpPr>
        <p:spPr>
          <a:xfrm>
            <a:off x="7609245" y="1593835"/>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ID + </a:t>
            </a:r>
          </a:p>
          <a:p>
            <a:pPr algn="ctr"/>
            <a:r>
              <a:rPr lang="en-US" dirty="0">
                <a:solidFill>
                  <a:srgbClr val="0000FF"/>
                </a:solidFill>
              </a:rPr>
              <a:t>message</a:t>
            </a:r>
          </a:p>
        </p:txBody>
      </p:sp>
      <p:sp>
        <p:nvSpPr>
          <p:cNvPr id="17" name="Rectangle 16">
            <a:extLst>
              <a:ext uri="{FF2B5EF4-FFF2-40B4-BE49-F238E27FC236}">
                <a16:creationId xmlns:a16="http://schemas.microsoft.com/office/drawing/2014/main" id="{7F8875B1-016D-8F4E-87D9-0D2CBD9E5EC7}"/>
              </a:ext>
            </a:extLst>
          </p:cNvPr>
          <p:cNvSpPr/>
          <p:nvPr/>
        </p:nvSpPr>
        <p:spPr>
          <a:xfrm>
            <a:off x="390788" y="1078523"/>
            <a:ext cx="2097231" cy="155577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600" dirty="0">
                <a:solidFill>
                  <a:schemeClr val="bg1"/>
                </a:solidFill>
                <a:latin typeface="Arial"/>
              </a:rPr>
              <a:t>Reefer Container  Events Producer</a:t>
            </a:r>
          </a:p>
        </p:txBody>
      </p:sp>
      <p:sp>
        <p:nvSpPr>
          <p:cNvPr id="18" name="Rectangle 17">
            <a:extLst>
              <a:ext uri="{FF2B5EF4-FFF2-40B4-BE49-F238E27FC236}">
                <a16:creationId xmlns:a16="http://schemas.microsoft.com/office/drawing/2014/main" id="{19F0F851-3352-D54C-AB82-33ABBFBBEFA9}"/>
              </a:ext>
            </a:extLst>
          </p:cNvPr>
          <p:cNvSpPr/>
          <p:nvPr/>
        </p:nvSpPr>
        <p:spPr>
          <a:xfrm>
            <a:off x="9130409" y="3127550"/>
            <a:ext cx="2519724" cy="152997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Reefer Container </a:t>
            </a:r>
            <a:r>
              <a:rPr lang="en-US" sz="1600" dirty="0" err="1"/>
              <a:t>Mng</a:t>
            </a:r>
            <a:r>
              <a:rPr lang="en-US" sz="1600" dirty="0"/>
              <a:t> Service (Consumer)</a:t>
            </a:r>
          </a:p>
        </p:txBody>
      </p:sp>
      <p:pic>
        <p:nvPicPr>
          <p:cNvPr id="22" name="Picture 21">
            <a:extLst>
              <a:ext uri="{FF2B5EF4-FFF2-40B4-BE49-F238E27FC236}">
                <a16:creationId xmlns:a16="http://schemas.microsoft.com/office/drawing/2014/main" id="{60028C2D-321B-6D44-8051-FD6151758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038" y="5319075"/>
            <a:ext cx="523018" cy="690721"/>
          </a:xfrm>
          <a:prstGeom prst="rect">
            <a:avLst/>
          </a:prstGeom>
        </p:spPr>
      </p:pic>
      <p:sp>
        <p:nvSpPr>
          <p:cNvPr id="23" name="Rectangle 22">
            <a:extLst>
              <a:ext uri="{FF2B5EF4-FFF2-40B4-BE49-F238E27FC236}">
                <a16:creationId xmlns:a16="http://schemas.microsoft.com/office/drawing/2014/main" id="{8DBE4BDA-9CCD-F240-9F81-F1C5F2B7889D}"/>
              </a:ext>
            </a:extLst>
          </p:cNvPr>
          <p:cNvSpPr/>
          <p:nvPr/>
        </p:nvSpPr>
        <p:spPr>
          <a:xfrm>
            <a:off x="3216851" y="1718852"/>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ID + </a:t>
            </a:r>
          </a:p>
          <a:p>
            <a:pPr algn="ctr"/>
            <a:r>
              <a:rPr lang="en-US" dirty="0">
                <a:solidFill>
                  <a:srgbClr val="0000FF"/>
                </a:solidFill>
              </a:rPr>
              <a:t>message</a:t>
            </a:r>
          </a:p>
        </p:txBody>
      </p:sp>
      <p:cxnSp>
        <p:nvCxnSpPr>
          <p:cNvPr id="24" name="Elbow Connector 23">
            <a:extLst>
              <a:ext uri="{FF2B5EF4-FFF2-40B4-BE49-F238E27FC236}">
                <a16:creationId xmlns:a16="http://schemas.microsoft.com/office/drawing/2014/main" id="{7F3887A8-6985-8B48-AAD5-21ED5E27FDF3}"/>
              </a:ext>
            </a:extLst>
          </p:cNvPr>
          <p:cNvCxnSpPr>
            <a:cxnSpLocks/>
            <a:stCxn id="9" idx="0"/>
            <a:endCxn id="16" idx="1"/>
          </p:cNvCxnSpPr>
          <p:nvPr/>
        </p:nvCxnSpPr>
        <p:spPr>
          <a:xfrm rot="5400000" flipH="1" flipV="1">
            <a:off x="6215914" y="1504715"/>
            <a:ext cx="996425" cy="179023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BF94C9BC-39FA-4741-9F32-FF12938CAC65}"/>
              </a:ext>
            </a:extLst>
          </p:cNvPr>
          <p:cNvCxnSpPr>
            <a:cxnSpLocks/>
            <a:stCxn id="16" idx="3"/>
            <a:endCxn id="18" idx="0"/>
          </p:cNvCxnSpPr>
          <p:nvPr/>
        </p:nvCxnSpPr>
        <p:spPr>
          <a:xfrm>
            <a:off x="9367708" y="1901620"/>
            <a:ext cx="1022563" cy="122593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B2EB7B78-E2B2-5345-A508-DDB817EA03BD}"/>
              </a:ext>
            </a:extLst>
          </p:cNvPr>
          <p:cNvCxnSpPr>
            <a:cxnSpLocks/>
            <a:stCxn id="23" idx="3"/>
            <a:endCxn id="11" idx="0"/>
          </p:cNvCxnSpPr>
          <p:nvPr/>
        </p:nvCxnSpPr>
        <p:spPr>
          <a:xfrm>
            <a:off x="4975314" y="2026637"/>
            <a:ext cx="1320051" cy="87140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8D2A221-2580-9B48-A3C5-BE6E9806A7F0}"/>
              </a:ext>
            </a:extLst>
          </p:cNvPr>
          <p:cNvCxnSpPr>
            <a:cxnSpLocks/>
            <a:stCxn id="17" idx="3"/>
            <a:endCxn id="23" idx="1"/>
          </p:cNvCxnSpPr>
          <p:nvPr/>
        </p:nvCxnSpPr>
        <p:spPr>
          <a:xfrm>
            <a:off x="2488019" y="1856412"/>
            <a:ext cx="728832" cy="17022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5858B212-3609-D047-8EC0-70BCDF63E0F2}"/>
              </a:ext>
            </a:extLst>
          </p:cNvPr>
          <p:cNvSpPr/>
          <p:nvPr/>
        </p:nvSpPr>
        <p:spPr>
          <a:xfrm>
            <a:off x="1120393" y="408768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Avro Schema </a:t>
            </a:r>
          </a:p>
        </p:txBody>
      </p:sp>
      <p:sp>
        <p:nvSpPr>
          <p:cNvPr id="38" name="Rectangle 37">
            <a:extLst>
              <a:ext uri="{FF2B5EF4-FFF2-40B4-BE49-F238E27FC236}">
                <a16:creationId xmlns:a16="http://schemas.microsoft.com/office/drawing/2014/main" id="{80754DFF-3981-4843-AD49-5209E5CDFA18}"/>
              </a:ext>
            </a:extLst>
          </p:cNvPr>
          <p:cNvSpPr/>
          <p:nvPr/>
        </p:nvSpPr>
        <p:spPr>
          <a:xfrm>
            <a:off x="8725593" y="5252833"/>
            <a:ext cx="119213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Avro Schema </a:t>
            </a:r>
          </a:p>
        </p:txBody>
      </p:sp>
      <p:cxnSp>
        <p:nvCxnSpPr>
          <p:cNvPr id="39" name="Elbow Connector 38">
            <a:extLst>
              <a:ext uri="{FF2B5EF4-FFF2-40B4-BE49-F238E27FC236}">
                <a16:creationId xmlns:a16="http://schemas.microsoft.com/office/drawing/2014/main" id="{A1EBE54F-487A-8A4F-A937-D1B2651200A1}"/>
              </a:ext>
            </a:extLst>
          </p:cNvPr>
          <p:cNvCxnSpPr>
            <a:cxnSpLocks/>
            <a:stCxn id="37" idx="2"/>
            <a:endCxn id="5" idx="1"/>
          </p:cNvCxnSpPr>
          <p:nvPr/>
        </p:nvCxnSpPr>
        <p:spPr>
          <a:xfrm rot="16200000" flipH="1">
            <a:off x="1982301" y="4548446"/>
            <a:ext cx="858112" cy="1167729"/>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C4C377F1-72FA-8B48-9C29-66D3C999B54E}"/>
              </a:ext>
            </a:extLst>
          </p:cNvPr>
          <p:cNvCxnSpPr>
            <a:cxnSpLocks/>
            <a:stCxn id="37" idx="0"/>
            <a:endCxn id="17" idx="2"/>
          </p:cNvCxnSpPr>
          <p:nvPr/>
        </p:nvCxnSpPr>
        <p:spPr>
          <a:xfrm rot="16200000" flipV="1">
            <a:off x="906757" y="3166948"/>
            <a:ext cx="1453385" cy="388089"/>
          </a:xfrm>
          <a:prstGeom prst="bentConnector3">
            <a:avLst>
              <a:gd name="adj1" fmla="val 50000"/>
            </a:avLst>
          </a:prstGeom>
          <a:ln>
            <a:solidFill>
              <a:srgbClr val="1B44A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E5427270-EDBB-8449-BB78-BF99E708DB8C}"/>
              </a:ext>
            </a:extLst>
          </p:cNvPr>
          <p:cNvCxnSpPr>
            <a:cxnSpLocks/>
            <a:stCxn id="38" idx="3"/>
            <a:endCxn id="18" idx="2"/>
          </p:cNvCxnSpPr>
          <p:nvPr/>
        </p:nvCxnSpPr>
        <p:spPr>
          <a:xfrm flipV="1">
            <a:off x="9917723" y="4657521"/>
            <a:ext cx="472548" cy="903097"/>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Elbow Connector 53">
            <a:extLst>
              <a:ext uri="{FF2B5EF4-FFF2-40B4-BE49-F238E27FC236}">
                <a16:creationId xmlns:a16="http://schemas.microsoft.com/office/drawing/2014/main" id="{B286AFF0-5635-AB48-8CDE-920EF40CE2C3}"/>
              </a:ext>
            </a:extLst>
          </p:cNvPr>
          <p:cNvCxnSpPr>
            <a:cxnSpLocks/>
            <a:stCxn id="5" idx="3"/>
            <a:endCxn id="38" idx="1"/>
          </p:cNvCxnSpPr>
          <p:nvPr/>
        </p:nvCxnSpPr>
        <p:spPr>
          <a:xfrm flipV="1">
            <a:off x="8153959" y="5560618"/>
            <a:ext cx="571634" cy="749"/>
          </a:xfrm>
          <a:prstGeom prst="bentConnector3">
            <a:avLst>
              <a:gd name="adj1" fmla="val 50000"/>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4A8FB6A-FEC6-D94C-923A-7E9FDE8D6E07}"/>
              </a:ext>
            </a:extLst>
          </p:cNvPr>
          <p:cNvSpPr/>
          <p:nvPr/>
        </p:nvSpPr>
        <p:spPr>
          <a:xfrm>
            <a:off x="732303" y="116187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Cache </a:t>
            </a:r>
          </a:p>
        </p:txBody>
      </p:sp>
      <p:sp>
        <p:nvSpPr>
          <p:cNvPr id="65" name="Rectangle 64">
            <a:extLst>
              <a:ext uri="{FF2B5EF4-FFF2-40B4-BE49-F238E27FC236}">
                <a16:creationId xmlns:a16="http://schemas.microsoft.com/office/drawing/2014/main" id="{3BFFF9BB-25F0-1C47-938C-A4AE29E5C6F4}"/>
              </a:ext>
            </a:extLst>
          </p:cNvPr>
          <p:cNvSpPr/>
          <p:nvPr/>
        </p:nvSpPr>
        <p:spPr>
          <a:xfrm>
            <a:off x="9683171" y="389979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Cache </a:t>
            </a:r>
          </a:p>
        </p:txBody>
      </p:sp>
      <p:sp>
        <p:nvSpPr>
          <p:cNvPr id="66" name="TextBox 65">
            <a:extLst>
              <a:ext uri="{FF2B5EF4-FFF2-40B4-BE49-F238E27FC236}">
                <a16:creationId xmlns:a16="http://schemas.microsoft.com/office/drawing/2014/main" id="{04952274-229A-4148-8E02-DE8C5703B56A}"/>
              </a:ext>
            </a:extLst>
          </p:cNvPr>
          <p:cNvSpPr txBox="1"/>
          <p:nvPr/>
        </p:nvSpPr>
        <p:spPr>
          <a:xfrm>
            <a:off x="10210744" y="5578621"/>
            <a:ext cx="1813317" cy="369332"/>
          </a:xfrm>
          <a:prstGeom prst="rect">
            <a:avLst/>
          </a:prstGeom>
          <a:noFill/>
        </p:spPr>
        <p:txBody>
          <a:bodyPr wrap="none" rtlCol="0">
            <a:spAutoFit/>
          </a:bodyPr>
          <a:lstStyle/>
          <a:p>
            <a:r>
              <a:rPr lang="en-US" dirty="0"/>
              <a:t>Get schema(ID)</a:t>
            </a:r>
          </a:p>
        </p:txBody>
      </p:sp>
      <p:sp>
        <p:nvSpPr>
          <p:cNvPr id="67" name="TextBox 66">
            <a:extLst>
              <a:ext uri="{FF2B5EF4-FFF2-40B4-BE49-F238E27FC236}">
                <a16:creationId xmlns:a16="http://schemas.microsoft.com/office/drawing/2014/main" id="{30A3E60F-4F58-9140-8B6A-95858D15AD94}"/>
              </a:ext>
            </a:extLst>
          </p:cNvPr>
          <p:cNvSpPr txBox="1"/>
          <p:nvPr/>
        </p:nvSpPr>
        <p:spPr>
          <a:xfrm>
            <a:off x="423467" y="2825785"/>
            <a:ext cx="1018227" cy="646331"/>
          </a:xfrm>
          <a:prstGeom prst="rect">
            <a:avLst/>
          </a:prstGeom>
          <a:noFill/>
        </p:spPr>
        <p:txBody>
          <a:bodyPr wrap="none" rtlCol="0">
            <a:spAutoFit/>
          </a:bodyPr>
          <a:lstStyle/>
          <a:p>
            <a:r>
              <a:rPr lang="en-US" dirty="0"/>
              <a:t>register </a:t>
            </a:r>
          </a:p>
          <a:p>
            <a:r>
              <a:rPr lang="en-US" dirty="0"/>
              <a:t>schema</a:t>
            </a:r>
          </a:p>
        </p:txBody>
      </p:sp>
      <p:sp>
        <p:nvSpPr>
          <p:cNvPr id="69" name="TextBox 68">
            <a:extLst>
              <a:ext uri="{FF2B5EF4-FFF2-40B4-BE49-F238E27FC236}">
                <a16:creationId xmlns:a16="http://schemas.microsoft.com/office/drawing/2014/main" id="{D0EF27C5-8559-774B-AADE-885E637AF1FB}"/>
              </a:ext>
            </a:extLst>
          </p:cNvPr>
          <p:cNvSpPr txBox="1"/>
          <p:nvPr/>
        </p:nvSpPr>
        <p:spPr>
          <a:xfrm>
            <a:off x="1538461" y="2661437"/>
            <a:ext cx="944489" cy="276999"/>
          </a:xfrm>
          <a:prstGeom prst="rect">
            <a:avLst/>
          </a:prstGeom>
          <a:noFill/>
        </p:spPr>
        <p:txBody>
          <a:bodyPr wrap="none" rtlCol="0">
            <a:spAutoFit/>
          </a:bodyPr>
          <a:lstStyle/>
          <a:p>
            <a:r>
              <a:rPr lang="en-US" sz="1200" dirty="0">
                <a:solidFill>
                  <a:srgbClr val="0000FF"/>
                </a:solidFill>
              </a:rPr>
              <a:t>Schema ID</a:t>
            </a:r>
          </a:p>
        </p:txBody>
      </p:sp>
      <p:sp>
        <p:nvSpPr>
          <p:cNvPr id="70" name="Rectangle 69">
            <a:hlinkClick r:id="rId3"/>
            <a:extLst>
              <a:ext uri="{FF2B5EF4-FFF2-40B4-BE49-F238E27FC236}">
                <a16:creationId xmlns:a16="http://schemas.microsoft.com/office/drawing/2014/main" id="{4FC8BFFF-330E-764F-AD79-B4FE829AF66C}"/>
              </a:ext>
            </a:extLst>
          </p:cNvPr>
          <p:cNvSpPr/>
          <p:nvPr/>
        </p:nvSpPr>
        <p:spPr>
          <a:xfrm>
            <a:off x="753901" y="6379297"/>
            <a:ext cx="9259704" cy="369332"/>
          </a:xfrm>
          <a:prstGeom prst="rect">
            <a:avLst/>
          </a:prstGeom>
        </p:spPr>
        <p:txBody>
          <a:bodyPr wrap="square">
            <a:spAutoFit/>
          </a:bodyPr>
          <a:lstStyle/>
          <a:p>
            <a:r>
              <a:rPr lang="en-US" dirty="0">
                <a:hlinkClick r:id="rId3"/>
              </a:rPr>
              <a:t>https://ibm-cloud-architecture.github.io/refarch-kc/avro/avro/</a:t>
            </a:r>
            <a:endParaRPr lang="en-US" dirty="0"/>
          </a:p>
        </p:txBody>
      </p:sp>
    </p:spTree>
    <p:extLst>
      <p:ext uri="{BB962C8B-B14F-4D97-AF65-F5344CB8AC3E}">
        <p14:creationId xmlns:p14="http://schemas.microsoft.com/office/powerpoint/2010/main" val="36383105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Shipping Order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dirty="0"/>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55</a:t>
            </a:fld>
            <a:endParaRPr lang="en-US"/>
          </a:p>
        </p:txBody>
      </p:sp>
    </p:spTree>
    <p:extLst>
      <p:ext uri="{BB962C8B-B14F-4D97-AF65-F5344CB8AC3E}">
        <p14:creationId xmlns:p14="http://schemas.microsoft.com/office/powerpoint/2010/main" val="42356360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E078-2A88-E949-B154-356BE6C700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D27D85-F947-DB4B-81B5-836D389C2683}"/>
              </a:ext>
            </a:extLst>
          </p:cNvPr>
          <p:cNvSpPr>
            <a:spLocks noGrp="1"/>
          </p:cNvSpPr>
          <p:nvPr>
            <p:ph idx="1"/>
          </p:nvPr>
        </p:nvSpPr>
        <p:spPr/>
        <p:txBody>
          <a:bodyPr/>
          <a:lstStyle/>
          <a:p>
            <a:endParaRPr lang="en-US" dirty="0"/>
          </a:p>
          <a:p>
            <a:endParaRPr lang="en-US" dirty="0"/>
          </a:p>
          <a:p>
            <a:endParaRPr lang="en-US" dirty="0"/>
          </a:p>
          <a:p>
            <a:endParaRPr lang="en-US" dirty="0"/>
          </a:p>
          <a:p>
            <a:r>
              <a:rPr lang="en-US" dirty="0"/>
              <a:t>See separate deck in </a:t>
            </a:r>
            <a:r>
              <a:rPr lang="en-US" dirty="0" err="1"/>
              <a:t>refarch</a:t>
            </a:r>
            <a:r>
              <a:rPr lang="en-US" dirty="0"/>
              <a:t>-kc-order-</a:t>
            </a:r>
            <a:r>
              <a:rPr lang="en-US" dirty="0" err="1"/>
              <a:t>ms</a:t>
            </a:r>
            <a:r>
              <a:rPr lang="en-US" dirty="0"/>
              <a:t> project</a:t>
            </a:r>
          </a:p>
        </p:txBody>
      </p:sp>
      <p:sp>
        <p:nvSpPr>
          <p:cNvPr id="4" name="Slide Number Placeholder 3">
            <a:extLst>
              <a:ext uri="{FF2B5EF4-FFF2-40B4-BE49-F238E27FC236}">
                <a16:creationId xmlns:a16="http://schemas.microsoft.com/office/drawing/2014/main" id="{37857499-F763-F043-894E-D96B417042D1}"/>
              </a:ext>
            </a:extLst>
          </p:cNvPr>
          <p:cNvSpPr>
            <a:spLocks noGrp="1"/>
          </p:cNvSpPr>
          <p:nvPr>
            <p:ph type="sldNum" sz="quarter" idx="12"/>
          </p:nvPr>
        </p:nvSpPr>
        <p:spPr/>
        <p:txBody>
          <a:bodyPr/>
          <a:lstStyle/>
          <a:p>
            <a:fld id="{E9549862-13E2-C34D-815E-8545BD36FC59}" type="slidenum">
              <a:rPr lang="en-US" smtClean="0">
                <a:solidFill>
                  <a:srgbClr val="6D7777"/>
                </a:solidFill>
              </a:rPr>
              <a:pPr/>
              <a:t>56</a:t>
            </a:fld>
            <a:endParaRPr lang="en-US" dirty="0">
              <a:solidFill>
                <a:srgbClr val="6D7777"/>
              </a:solidFill>
            </a:endParaRPr>
          </a:p>
        </p:txBody>
      </p:sp>
    </p:spTree>
    <p:extLst>
      <p:ext uri="{BB962C8B-B14F-4D97-AF65-F5344CB8AC3E}">
        <p14:creationId xmlns:p14="http://schemas.microsoft.com/office/powerpoint/2010/main" val="23625360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Voyages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57</a:t>
            </a:fld>
            <a:endParaRPr lang="en-US"/>
          </a:p>
        </p:txBody>
      </p:sp>
    </p:spTree>
    <p:extLst>
      <p:ext uri="{BB962C8B-B14F-4D97-AF65-F5344CB8AC3E}">
        <p14:creationId xmlns:p14="http://schemas.microsoft.com/office/powerpoint/2010/main" val="1024122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2462213"/>
          </a:xfrm>
          <a:prstGeom prst="rect">
            <a:avLst/>
          </a:prstGeom>
          <a:noFill/>
        </p:spPr>
        <p:txBody>
          <a:bodyPr wrap="square" rtlCol="0">
            <a:spAutoFit/>
          </a:bodyPr>
          <a:lstStyle/>
          <a:p>
            <a:r>
              <a:rPr lang="en-US" sz="2400" dirty="0"/>
              <a:t>voyages-</a:t>
            </a:r>
            <a:r>
              <a:rPr lang="en-US" sz="2400" dirty="0" err="1"/>
              <a:t>ms</a:t>
            </a:r>
            <a:br>
              <a:rPr lang="en-US" dirty="0"/>
            </a:br>
            <a:br>
              <a:rPr lang="en-US" dirty="0"/>
            </a:br>
            <a:r>
              <a:rPr lang="en-US" dirty="0"/>
              <a:t>Assign order to voyage: POST to /{</a:t>
            </a:r>
            <a:r>
              <a:rPr lang="en-US" dirty="0" err="1"/>
              <a:t>voyageID</a:t>
            </a:r>
            <a:r>
              <a:rPr lang="en-US" dirty="0"/>
              <a:t>}/assign</a:t>
            </a:r>
          </a:p>
          <a:p>
            <a:endParaRPr lang="en-US" dirty="0"/>
          </a:p>
          <a:p>
            <a:r>
              <a:rPr lang="en-US" dirty="0"/>
              <a:t>Body: </a:t>
            </a:r>
          </a:p>
          <a:p>
            <a:r>
              <a:rPr lang="en-GB" sz="1000" dirty="0"/>
              <a:t> {</a:t>
            </a:r>
          </a:p>
          <a:p>
            <a:r>
              <a:rPr lang="en-GB" sz="1000" dirty="0"/>
              <a:t>   "</a:t>
            </a:r>
            <a:r>
              <a:rPr lang="en-GB" sz="1000" dirty="0" err="1"/>
              <a:t>orderID</a:t>
            </a:r>
            <a:r>
              <a:rPr lang="en-GB" sz="1000" dirty="0"/>
              <a:t>": " dfd79376-c46e-41c4-aa88-08a3594fe2f8 ", </a:t>
            </a:r>
          </a:p>
          <a:p>
            <a:r>
              <a:rPr lang="en-GB" sz="1000" dirty="0"/>
              <a:t>   "containers": 2</a:t>
            </a:r>
          </a:p>
          <a:p>
            <a:r>
              <a:rPr lang="en-GB" sz="1000" dirty="0"/>
              <a:t> }</a:t>
            </a:r>
            <a:endParaRPr lang="en-GB" dirty="0"/>
          </a:p>
          <a:p>
            <a:r>
              <a:rPr lang="en-GB" dirty="0"/>
              <a:t>Response: TBD</a:t>
            </a:r>
          </a:p>
        </p:txBody>
      </p:sp>
    </p:spTree>
    <p:extLst>
      <p:ext uri="{BB962C8B-B14F-4D97-AF65-F5344CB8AC3E}">
        <p14:creationId xmlns:p14="http://schemas.microsoft.com/office/powerpoint/2010/main" val="21055667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3170099"/>
          </a:xfrm>
          <a:prstGeom prst="rect">
            <a:avLst/>
          </a:prstGeom>
          <a:noFill/>
        </p:spPr>
        <p:txBody>
          <a:bodyPr wrap="square" rtlCol="0">
            <a:spAutoFit/>
          </a:bodyPr>
          <a:lstStyle/>
          <a:p>
            <a:r>
              <a:rPr lang="en-US" sz="2400" dirty="0"/>
              <a:t>voyages-</a:t>
            </a:r>
            <a:r>
              <a:rPr lang="en-US" sz="2400" dirty="0" err="1"/>
              <a:t>ms</a:t>
            </a:r>
            <a:br>
              <a:rPr lang="en-US" dirty="0"/>
            </a:br>
            <a:endParaRPr lang="en-US" dirty="0"/>
          </a:p>
          <a:p>
            <a:r>
              <a:rPr lang="en-US" dirty="0"/>
              <a:t>Get all: GET to /</a:t>
            </a:r>
          </a:p>
          <a:p>
            <a:endParaRPr lang="en-US" dirty="0"/>
          </a:p>
          <a:p>
            <a:r>
              <a:rPr lang="en-GB" dirty="0"/>
              <a:t>Response:</a:t>
            </a:r>
          </a:p>
          <a:p>
            <a:r>
              <a:rPr lang="en-GB" sz="1000" dirty="0"/>
              <a:t>[ </a:t>
            </a:r>
          </a:p>
          <a:p>
            <a:r>
              <a:rPr lang="en-GB" sz="1000" dirty="0"/>
              <a:t>  {"voyageID":"100", "shipID":"ship1",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  {"voyageID":"200", "shipID":"ship2",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  {"voyageID":"300", "shipID":"ship3",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a:t>
            </a:r>
          </a:p>
          <a:p>
            <a:endParaRPr lang="en-GB" dirty="0"/>
          </a:p>
          <a:p>
            <a:r>
              <a:rPr lang="en-GB" dirty="0"/>
              <a:t>Should include remaining free slots</a:t>
            </a:r>
          </a:p>
          <a:p>
            <a:r>
              <a:rPr lang="en-GB" dirty="0"/>
              <a:t>Also include current voyage status ? Waiting, in transit, completed?</a:t>
            </a:r>
          </a:p>
        </p:txBody>
      </p:sp>
    </p:spTree>
    <p:extLst>
      <p:ext uri="{BB962C8B-B14F-4D97-AF65-F5344CB8AC3E}">
        <p14:creationId xmlns:p14="http://schemas.microsoft.com/office/powerpoint/2010/main" val="2473780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Messaging</a:t>
            </a:r>
            <a:endParaRPr lang="en-US" sz="1400" dirty="0">
              <a:solidFill>
                <a:srgbClr val="7030A0"/>
              </a:solidFill>
            </a:endParaRP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Config</a:t>
            </a:r>
            <a:r>
              <a:rPr lang="en-US" sz="1100" dirty="0"/>
              <a:t>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a:t>Config</a:t>
            </a:r>
            <a:endParaRPr lang="en-US" sz="1100" dirty="0"/>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2708434"/>
          </a:xfrm>
          <a:prstGeom prst="rect">
            <a:avLst/>
          </a:prstGeom>
          <a:noFill/>
        </p:spPr>
        <p:txBody>
          <a:bodyPr wrap="square" rtlCol="0">
            <a:spAutoFit/>
          </a:bodyPr>
          <a:lstStyle/>
          <a:p>
            <a:r>
              <a:rPr lang="en-US" sz="2400" dirty="0"/>
              <a:t>voyages-</a:t>
            </a:r>
            <a:r>
              <a:rPr lang="en-US" sz="2400" dirty="0" err="1"/>
              <a:t>ms</a:t>
            </a:r>
            <a:br>
              <a:rPr lang="en-US" dirty="0"/>
            </a:br>
            <a:endParaRPr lang="en-US" dirty="0"/>
          </a:p>
          <a:p>
            <a:r>
              <a:rPr lang="en-US" dirty="0"/>
              <a:t>Get by ID: GET to /{</a:t>
            </a:r>
            <a:r>
              <a:rPr lang="en-US" dirty="0" err="1"/>
              <a:t>voyageID</a:t>
            </a:r>
            <a:r>
              <a:rPr lang="en-US" dirty="0"/>
              <a:t>}</a:t>
            </a:r>
          </a:p>
          <a:p>
            <a:endParaRPr lang="en-US" dirty="0"/>
          </a:p>
          <a:p>
            <a:r>
              <a:rPr lang="en-GB" dirty="0"/>
              <a:t>Response:</a:t>
            </a:r>
          </a:p>
          <a:p>
            <a:endParaRPr lang="en-GB" sz="1000" dirty="0"/>
          </a:p>
          <a:p>
            <a:r>
              <a:rPr lang="en-GB" sz="1000" dirty="0"/>
              <a:t>{"voyageID":"100", "shipID":"ship1", "</a:t>
            </a:r>
            <a:r>
              <a:rPr lang="en-GB" sz="1000" dirty="0" err="1"/>
              <a:t>srcPort</a:t>
            </a:r>
            <a:r>
              <a:rPr lang="en-GB" sz="1000" dirty="0"/>
              <a:t>":"NYC", "plannedDeparture":"2019-02-01T20:20Z", "</a:t>
            </a:r>
            <a:r>
              <a:rPr lang="en-GB" sz="1000" dirty="0" err="1"/>
              <a:t>destPort</a:t>
            </a:r>
            <a:r>
              <a:rPr lang="en-GB" sz="1000" dirty="0"/>
              <a:t>":"LON", "plannedArrival":"2019-02-10T20:20Z"},</a:t>
            </a:r>
          </a:p>
          <a:p>
            <a:endParaRPr lang="en-GB" dirty="0"/>
          </a:p>
          <a:p>
            <a:r>
              <a:rPr lang="en-GB" dirty="0"/>
              <a:t>Should include remaining free slots</a:t>
            </a:r>
          </a:p>
          <a:p>
            <a:r>
              <a:rPr lang="en-GB" dirty="0"/>
              <a:t>Also include current status ? Waiting, in transit, completed?</a:t>
            </a:r>
          </a:p>
        </p:txBody>
      </p:sp>
    </p:spTree>
    <p:extLst>
      <p:ext uri="{BB962C8B-B14F-4D97-AF65-F5344CB8AC3E}">
        <p14:creationId xmlns:p14="http://schemas.microsoft.com/office/powerpoint/2010/main" val="6588284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5643" y="1107133"/>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3842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dirty="0"/>
              <a:t>voyages-</a:t>
            </a:r>
            <a:r>
              <a:rPr lang="en-US" dirty="0" err="1"/>
              <a:t>ms</a:t>
            </a:r>
            <a:endParaRPr lang="en-US" dirty="0"/>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dirty="0" err="1"/>
              <a:t>GetAll</a:t>
            </a:r>
            <a:endParaRPr lang="en-US" dirty="0"/>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140985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1138257"/>
            <a:ext cx="1717589" cy="369332"/>
          </a:xfrm>
          <a:prstGeom prst="rect">
            <a:avLst/>
          </a:prstGeom>
          <a:noFill/>
        </p:spPr>
        <p:txBody>
          <a:bodyPr wrap="square" rtlCol="0">
            <a:spAutoFit/>
          </a:bodyPr>
          <a:lstStyle/>
          <a:p>
            <a:pPr algn="ctr"/>
            <a:r>
              <a:rPr lang="en-US" dirty="0"/>
              <a:t>Assign</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dirty="0" err="1"/>
              <a:t>GetById</a:t>
            </a:r>
            <a:endParaRPr lang="en-US" dirty="0"/>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dirty="0"/>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384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686220" y="3209112"/>
            <a:ext cx="2980751" cy="369332"/>
          </a:xfrm>
          <a:prstGeom prst="rect">
            <a:avLst/>
          </a:prstGeom>
          <a:noFill/>
        </p:spPr>
        <p:txBody>
          <a:bodyPr wrap="square" rtlCol="0">
            <a:spAutoFit/>
          </a:bodyPr>
          <a:lstStyle/>
          <a:p>
            <a:r>
              <a:rPr lang="en-US" dirty="0" err="1"/>
              <a:t>OrderAssigned</a:t>
            </a:r>
            <a:endParaRPr lang="en-US" dirty="0"/>
          </a:p>
        </p:txBody>
      </p:sp>
      <p:cxnSp>
        <p:nvCxnSpPr>
          <p:cNvPr id="3" name="Straight Arrow Connector 2">
            <a:extLst>
              <a:ext uri="{FF2B5EF4-FFF2-40B4-BE49-F238E27FC236}">
                <a16:creationId xmlns:a16="http://schemas.microsoft.com/office/drawing/2014/main" id="{A824B302-0225-E041-BE2D-D1C9570FC877}"/>
              </a:ext>
            </a:extLst>
          </p:cNvPr>
          <p:cNvCxnSpPr/>
          <p:nvPr/>
        </p:nvCxnSpPr>
        <p:spPr>
          <a:xfrm>
            <a:off x="3136556" y="1400324"/>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349C384-894D-3C49-A582-B2AFF2C26B7A}"/>
              </a:ext>
            </a:extLst>
          </p:cNvPr>
          <p:cNvCxnSpPr/>
          <p:nvPr/>
        </p:nvCxnSpPr>
        <p:spPr>
          <a:xfrm>
            <a:off x="7352271" y="1409851"/>
            <a:ext cx="2263346" cy="0"/>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EAE20C-8AFA-D84C-A262-095A59192566}"/>
              </a:ext>
            </a:extLst>
          </p:cNvPr>
          <p:cNvSpPr txBox="1"/>
          <p:nvPr/>
        </p:nvSpPr>
        <p:spPr>
          <a:xfrm>
            <a:off x="7686220" y="996824"/>
            <a:ext cx="1595448" cy="369332"/>
          </a:xfrm>
          <a:prstGeom prst="rect">
            <a:avLst/>
          </a:prstGeom>
          <a:noFill/>
        </p:spPr>
        <p:txBody>
          <a:bodyPr wrap="square" rtlCol="0">
            <a:spAutoFit/>
          </a:bodyPr>
          <a:lstStyle/>
          <a:p>
            <a:r>
              <a:rPr lang="en-US" dirty="0" err="1"/>
              <a:t>OrderAssigned</a:t>
            </a:r>
            <a:endParaRPr lang="en-US" dirty="0"/>
          </a:p>
        </p:txBody>
      </p:sp>
    </p:spTree>
    <p:extLst>
      <p:ext uri="{BB962C8B-B14F-4D97-AF65-F5344CB8AC3E}">
        <p14:creationId xmlns:p14="http://schemas.microsoft.com/office/powerpoint/2010/main" val="14830804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625B-9EA5-4773-AE49-1B1CD79E705D}"/>
              </a:ext>
            </a:extLst>
          </p:cNvPr>
          <p:cNvSpPr>
            <a:spLocks noGrp="1"/>
          </p:cNvSpPr>
          <p:nvPr>
            <p:ph type="title"/>
          </p:nvPr>
        </p:nvSpPr>
        <p:spPr>
          <a:xfrm>
            <a:off x="838200" y="365126"/>
            <a:ext cx="10515600" cy="432896"/>
          </a:xfrm>
        </p:spPr>
        <p:txBody>
          <a:bodyPr>
            <a:normAutofit/>
          </a:bodyPr>
          <a:lstStyle/>
          <a:p>
            <a:r>
              <a:rPr lang="en-US" sz="2800" dirty="0">
                <a:solidFill>
                  <a:srgbClr val="FF0000"/>
                </a:solidFill>
              </a:rPr>
              <a:t>K Containers example - Event Bus Topics   </a:t>
            </a:r>
          </a:p>
        </p:txBody>
      </p:sp>
      <p:sp>
        <p:nvSpPr>
          <p:cNvPr id="3" name="Slide Number Placeholder 2">
            <a:extLst>
              <a:ext uri="{FF2B5EF4-FFF2-40B4-BE49-F238E27FC236}">
                <a16:creationId xmlns:a16="http://schemas.microsoft.com/office/drawing/2014/main" id="{B717F77A-72E5-449F-A943-A0BC1D7EA463}"/>
              </a:ext>
            </a:extLst>
          </p:cNvPr>
          <p:cNvSpPr>
            <a:spLocks noGrp="1"/>
          </p:cNvSpPr>
          <p:nvPr>
            <p:ph type="sldNum" sz="quarter" idx="12"/>
          </p:nvPr>
        </p:nvSpPr>
        <p:spPr/>
        <p:txBody>
          <a:bodyPr/>
          <a:lstStyle/>
          <a:p>
            <a:fld id="{C565C23E-6D76-459C-BC14-A9049E4EE889}" type="slidenum">
              <a:rPr lang="en-US" smtClean="0"/>
              <a:t>62</a:t>
            </a:fld>
            <a:endParaRPr lang="en-US"/>
          </a:p>
        </p:txBody>
      </p:sp>
      <p:graphicFrame>
        <p:nvGraphicFramePr>
          <p:cNvPr id="4" name="Table 3">
            <a:extLst>
              <a:ext uri="{FF2B5EF4-FFF2-40B4-BE49-F238E27FC236}">
                <a16:creationId xmlns:a16="http://schemas.microsoft.com/office/drawing/2014/main" id="{822B11FD-82B7-4174-88E5-E8CA4C276BC8}"/>
              </a:ext>
            </a:extLst>
          </p:cNvPr>
          <p:cNvGraphicFramePr>
            <a:graphicFrameLocks noGrp="1"/>
          </p:cNvGraphicFramePr>
          <p:nvPr/>
        </p:nvGraphicFramePr>
        <p:xfrm>
          <a:off x="748144" y="1024486"/>
          <a:ext cx="10605656" cy="4678680"/>
        </p:xfrm>
        <a:graphic>
          <a:graphicData uri="http://schemas.openxmlformats.org/drawingml/2006/table">
            <a:tbl>
              <a:tblPr firstRow="1" bandRow="1">
                <a:tableStyleId>{5C22544A-7EE6-4342-B048-85BDC9FD1C3A}</a:tableStyleId>
              </a:tblPr>
              <a:tblGrid>
                <a:gridCol w="1280161">
                  <a:extLst>
                    <a:ext uri="{9D8B030D-6E8A-4147-A177-3AD203B41FA5}">
                      <a16:colId xmlns:a16="http://schemas.microsoft.com/office/drawing/2014/main" val="1659647314"/>
                    </a:ext>
                  </a:extLst>
                </a:gridCol>
                <a:gridCol w="1554480">
                  <a:extLst>
                    <a:ext uri="{9D8B030D-6E8A-4147-A177-3AD203B41FA5}">
                      <a16:colId xmlns:a16="http://schemas.microsoft.com/office/drawing/2014/main" val="4037121233"/>
                    </a:ext>
                  </a:extLst>
                </a:gridCol>
                <a:gridCol w="3890357">
                  <a:extLst>
                    <a:ext uri="{9D8B030D-6E8A-4147-A177-3AD203B41FA5}">
                      <a16:colId xmlns:a16="http://schemas.microsoft.com/office/drawing/2014/main" val="2145670772"/>
                    </a:ext>
                  </a:extLst>
                </a:gridCol>
                <a:gridCol w="1579418">
                  <a:extLst>
                    <a:ext uri="{9D8B030D-6E8A-4147-A177-3AD203B41FA5}">
                      <a16:colId xmlns:a16="http://schemas.microsoft.com/office/drawing/2014/main" val="37753905"/>
                    </a:ext>
                  </a:extLst>
                </a:gridCol>
                <a:gridCol w="2301240">
                  <a:extLst>
                    <a:ext uri="{9D8B030D-6E8A-4147-A177-3AD203B41FA5}">
                      <a16:colId xmlns:a16="http://schemas.microsoft.com/office/drawing/2014/main" val="1512228346"/>
                    </a:ext>
                  </a:extLst>
                </a:gridCol>
              </a:tblGrid>
              <a:tr h="0">
                <a:tc>
                  <a:txBody>
                    <a:bodyPr/>
                    <a:lstStyle/>
                    <a:p>
                      <a:r>
                        <a:rPr lang="en-US" sz="1200" dirty="0"/>
                        <a:t>Topic</a:t>
                      </a:r>
                    </a:p>
                  </a:txBody>
                  <a:tcPr/>
                </a:tc>
                <a:tc>
                  <a:txBody>
                    <a:bodyPr/>
                    <a:lstStyle/>
                    <a:p>
                      <a:r>
                        <a:rPr lang="en-US" sz="1200" dirty="0" err="1"/>
                        <a:t>EventType</a:t>
                      </a:r>
                      <a:endParaRPr lang="en-US" sz="1200" dirty="0"/>
                    </a:p>
                  </a:txBody>
                  <a:tcPr/>
                </a:tc>
                <a:tc>
                  <a:txBody>
                    <a:bodyPr/>
                    <a:lstStyle/>
                    <a:p>
                      <a:r>
                        <a:rPr lang="en-US" sz="1200" dirty="0"/>
                        <a:t>Event Data</a:t>
                      </a:r>
                    </a:p>
                  </a:txBody>
                  <a:tcPr/>
                </a:tc>
                <a:tc>
                  <a:txBody>
                    <a:bodyPr/>
                    <a:lstStyle/>
                    <a:p>
                      <a:r>
                        <a:rPr lang="en-US" sz="1200" dirty="0"/>
                        <a:t>Emitter</a:t>
                      </a:r>
                    </a:p>
                  </a:txBody>
                  <a:tcPr/>
                </a:tc>
                <a:tc>
                  <a:txBody>
                    <a:bodyPr/>
                    <a:lstStyle/>
                    <a:p>
                      <a:r>
                        <a:rPr lang="en-US" sz="1200" dirty="0"/>
                        <a:t>Users </a:t>
                      </a:r>
                    </a:p>
                  </a:txBody>
                  <a:tcPr/>
                </a:tc>
                <a:extLst>
                  <a:ext uri="{0D108BD9-81ED-4DB2-BD59-A6C34878D82A}">
                    <a16:rowId xmlns:a16="http://schemas.microsoft.com/office/drawing/2014/main" val="1991818524"/>
                  </a:ext>
                </a:extLst>
              </a:tr>
              <a:tr h="248622">
                <a:tc rowSpan="5">
                  <a:txBody>
                    <a:bodyPr/>
                    <a:lstStyle/>
                    <a:p>
                      <a:r>
                        <a:rPr lang="en-US" sz="1100" dirty="0"/>
                        <a:t>Orders</a:t>
                      </a:r>
                    </a:p>
                  </a:txBody>
                  <a:tcPr/>
                </a:tc>
                <a:tc>
                  <a:txBody>
                    <a:bodyPr/>
                    <a:lstStyle/>
                    <a:p>
                      <a:r>
                        <a:rPr lang="en-US" sz="1100" dirty="0" err="1"/>
                        <a:t>newOrder</a:t>
                      </a:r>
                      <a:endParaRPr lang="en-US" sz="1100" dirty="0"/>
                    </a:p>
                  </a:txBody>
                  <a:tcPr/>
                </a:tc>
                <a:tc>
                  <a:txBody>
                    <a:bodyPr/>
                    <a:lstStyle/>
                    <a:p>
                      <a:r>
                        <a:rPr lang="en-US" sz="1100" dirty="0" err="1"/>
                        <a:t>pickupFrom</a:t>
                      </a:r>
                      <a:r>
                        <a:rPr lang="en-US" sz="1100" dirty="0"/>
                        <a:t>, </a:t>
                      </a:r>
                      <a:r>
                        <a:rPr lang="en-US" sz="1100" dirty="0" err="1"/>
                        <a:t>deliverTo</a:t>
                      </a:r>
                      <a:r>
                        <a:rPr lang="en-US" sz="1100" dirty="0"/>
                        <a:t>, </a:t>
                      </a:r>
                      <a:r>
                        <a:rPr lang="en-US" sz="1100" dirty="0" err="1"/>
                        <a:t>pickupAfter</a:t>
                      </a:r>
                      <a:r>
                        <a:rPr lang="en-US" sz="1100" dirty="0"/>
                        <a:t>, </a:t>
                      </a:r>
                      <a:r>
                        <a:rPr lang="en-US" sz="1100" dirty="0" err="1"/>
                        <a:t>deliverBy,refid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1115349807"/>
                  </a:ext>
                </a:extLst>
              </a:tr>
              <a:tr h="248622">
                <a:tc vMerge="1">
                  <a:txBody>
                    <a:bodyPr/>
                    <a:lstStyle/>
                    <a:p>
                      <a:endParaRPr lang="en-US" sz="1100" dirty="0"/>
                    </a:p>
                  </a:txBody>
                  <a:tcPr/>
                </a:tc>
                <a:tc>
                  <a:txBody>
                    <a:bodyPr/>
                    <a:lstStyle/>
                    <a:p>
                      <a:r>
                        <a:rPr lang="en-US" sz="1100" dirty="0" err="1"/>
                        <a:t>bookedVoyage</a:t>
                      </a:r>
                      <a:endParaRPr lang="en-US" sz="1100" dirty="0"/>
                    </a:p>
                  </a:txBody>
                  <a:tcPr/>
                </a:tc>
                <a:tc>
                  <a:txBody>
                    <a:bodyPr/>
                    <a:lstStyle/>
                    <a:p>
                      <a:r>
                        <a:rPr lang="en-US" sz="1100" dirty="0" err="1"/>
                        <a:t>OrderID</a:t>
                      </a:r>
                      <a:r>
                        <a:rPr lang="en-US" sz="1100" dirty="0"/>
                        <a:t>, Voyage, Ship, Dates, </a:t>
                      </a:r>
                      <a:r>
                        <a:rPr lang="en-US" sz="1100" dirty="0" err="1"/>
                        <a:t>refid</a:t>
                      </a:r>
                      <a:r>
                        <a:rPr lang="en-US" sz="1100" dirty="0"/>
                        <a:t> </a:t>
                      </a:r>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 </a:t>
                      </a:r>
                      <a:r>
                        <a:rPr lang="en-US" sz="1100" dirty="0" err="1"/>
                        <a:t>OrdersQ</a:t>
                      </a:r>
                      <a:r>
                        <a:rPr lang="en-US" sz="1100" dirty="0"/>
                        <a:t> </a:t>
                      </a:r>
                    </a:p>
                  </a:txBody>
                  <a:tcPr/>
                </a:tc>
                <a:extLst>
                  <a:ext uri="{0D108BD9-81ED-4DB2-BD59-A6C34878D82A}">
                    <a16:rowId xmlns:a16="http://schemas.microsoft.com/office/drawing/2014/main" val="2399264111"/>
                  </a:ext>
                </a:extLst>
              </a:tr>
              <a:tr h="248622">
                <a:tc vMerge="1">
                  <a:txBody>
                    <a:bodyPr/>
                    <a:lstStyle/>
                    <a:p>
                      <a:endParaRPr lang="en-US" sz="1100" dirty="0"/>
                    </a:p>
                  </a:txBody>
                  <a:tcPr/>
                </a:tc>
                <a:tc>
                  <a:txBody>
                    <a:bodyPr/>
                    <a:lstStyle/>
                    <a:p>
                      <a:r>
                        <a:rPr lang="en-US" sz="1100" dirty="0" err="1"/>
                        <a:t>noAvailability</a:t>
                      </a:r>
                      <a:endParaRPr lang="en-US" sz="1100" dirty="0"/>
                    </a:p>
                  </a:txBody>
                  <a:tcPr/>
                </a:tc>
                <a:tc>
                  <a:txBody>
                    <a:bodyPr/>
                    <a:lstStyle/>
                    <a:p>
                      <a:r>
                        <a:rPr lang="en-US" sz="1100" dirty="0" err="1"/>
                        <a:t>OrderId</a:t>
                      </a:r>
                      <a:r>
                        <a:rPr lang="en-US" sz="1100" dirty="0"/>
                        <a:t>, </a:t>
                      </a:r>
                      <a:r>
                        <a:rPr lang="en-US" sz="1100" dirty="0" err="1"/>
                        <a:t>refid</a:t>
                      </a:r>
                      <a:r>
                        <a:rPr lang="en-US" sz="1100" dirty="0"/>
                        <a:t> </a:t>
                      </a:r>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067505029"/>
                  </a:ext>
                </a:extLst>
              </a:tr>
              <a:tr h="248622">
                <a:tc vMerge="1">
                  <a:txBody>
                    <a:bodyPr/>
                    <a:lstStyle/>
                    <a:p>
                      <a:endParaRPr lang="en-US" sz="1100" dirty="0"/>
                    </a:p>
                  </a:txBody>
                  <a:tcPr/>
                </a:tc>
                <a:tc>
                  <a:txBody>
                    <a:bodyPr/>
                    <a:lstStyle/>
                    <a:p>
                      <a:r>
                        <a:rPr lang="en-US" sz="1100" dirty="0" err="1"/>
                        <a:t>allocatedContainer</a:t>
                      </a:r>
                      <a:endParaRPr lang="en-US" sz="1100" dirty="0"/>
                    </a:p>
                  </a:txBody>
                  <a:tcPr/>
                </a:tc>
                <a:tc>
                  <a:txBody>
                    <a:bodyPr/>
                    <a:lstStyle/>
                    <a:p>
                      <a:r>
                        <a:rPr lang="en-US" sz="1100" dirty="0" err="1"/>
                        <a:t>OrderId</a:t>
                      </a:r>
                      <a:r>
                        <a:rPr lang="en-US" sz="1100" dirty="0"/>
                        <a:t>,  container ID  </a:t>
                      </a:r>
                    </a:p>
                  </a:txBody>
                  <a:tcPr/>
                </a:tc>
                <a:tc>
                  <a:txBody>
                    <a:bodyPr/>
                    <a:lstStyle/>
                    <a:p>
                      <a:r>
                        <a:rPr lang="en-US" sz="1100" dirty="0" err="1"/>
                        <a:t>ContainersMS</a:t>
                      </a:r>
                      <a:r>
                        <a:rPr lang="en-US" sz="1100" dirty="0"/>
                        <a:t> </a:t>
                      </a:r>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2655664423"/>
                  </a:ext>
                </a:extLst>
              </a:tr>
              <a:tr h="248622">
                <a:tc vMerge="1">
                  <a:txBody>
                    <a:bodyPr/>
                    <a:lstStyle/>
                    <a:p>
                      <a:endParaRPr lang="en-US" sz="1100" dirty="0"/>
                    </a:p>
                  </a:txBody>
                  <a:tcPr/>
                </a:tc>
                <a:tc>
                  <a:txBody>
                    <a:bodyPr/>
                    <a:lstStyle/>
                    <a:p>
                      <a:r>
                        <a:rPr lang="en-US" sz="1100" dirty="0" err="1"/>
                        <a:t>ContainerOnShip</a:t>
                      </a:r>
                      <a:endParaRPr lang="en-US" sz="1100" dirty="0"/>
                    </a:p>
                  </a:txBody>
                  <a:tcPr/>
                </a:tc>
                <a:tc>
                  <a:txBody>
                    <a:bodyPr/>
                    <a:lstStyle/>
                    <a:p>
                      <a:r>
                        <a:rPr lang="en-US" sz="1100" dirty="0" err="1"/>
                        <a:t>ContainerId</a:t>
                      </a:r>
                      <a:r>
                        <a:rPr lang="en-US" sz="1100" dirty="0"/>
                        <a:t>, </a:t>
                      </a:r>
                      <a:r>
                        <a:rPr lang="en-US" sz="1100" dirty="0" err="1"/>
                        <a:t>OrderId</a:t>
                      </a:r>
                      <a:r>
                        <a:rPr lang="en-US" sz="1100" dirty="0"/>
                        <a:t>, </a:t>
                      </a:r>
                      <a:r>
                        <a:rPr lang="en-US" sz="1100" dirty="0" err="1"/>
                        <a:t>VoyageId</a:t>
                      </a:r>
                      <a:endParaRPr lang="en-US" sz="1100" dirty="0"/>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1529784150"/>
                  </a:ext>
                </a:extLst>
              </a:tr>
              <a:tr h="248622">
                <a:tc>
                  <a:txBody>
                    <a:bodyPr/>
                    <a:lstStyle/>
                    <a:p>
                      <a:r>
                        <a:rPr lang="en-US" sz="1100" dirty="0"/>
                        <a:t>Containers</a:t>
                      </a:r>
                    </a:p>
                  </a:txBody>
                  <a:tcPr/>
                </a:tc>
                <a:tc>
                  <a:txBody>
                    <a:bodyPr/>
                    <a:lstStyle/>
                    <a:p>
                      <a:r>
                        <a:rPr lang="en-US" sz="1100" dirty="0" err="1"/>
                        <a:t>needEmpty</a:t>
                      </a:r>
                      <a:endParaRPr lang="en-US" sz="1100" dirty="0"/>
                    </a:p>
                  </a:txBody>
                  <a:tcPr/>
                </a:tc>
                <a:tc>
                  <a:txBody>
                    <a:bodyPr/>
                    <a:lstStyle/>
                    <a:p>
                      <a:r>
                        <a:rPr lang="en-US" sz="1100" dirty="0" err="1"/>
                        <a:t>OrderId</a:t>
                      </a:r>
                      <a:r>
                        <a:rPr lang="en-US" sz="1100" dirty="0"/>
                        <a:t>, </a:t>
                      </a:r>
                      <a:r>
                        <a:rPr lang="en-US" sz="1100" dirty="0" err="1"/>
                        <a:t>atPort</a:t>
                      </a:r>
                      <a:r>
                        <a:rPr lang="en-US" sz="1100" dirty="0"/>
                        <a:t>,  date,</a:t>
                      </a:r>
                    </a:p>
                  </a:txBody>
                  <a:tcPr/>
                </a:tc>
                <a:tc>
                  <a:txBody>
                    <a:bodyPr/>
                    <a:lstStyle/>
                    <a:p>
                      <a:r>
                        <a:rPr lang="en-US" sz="1100" dirty="0" err="1"/>
                        <a:t>OrdersMS</a:t>
                      </a:r>
                      <a:endParaRPr lang="en-US" sz="1100" dirty="0"/>
                    </a:p>
                  </a:txBody>
                  <a:tcPr/>
                </a:tc>
                <a:tc>
                  <a:txBody>
                    <a:bodyPr/>
                    <a:lstStyle/>
                    <a:p>
                      <a:r>
                        <a:rPr lang="en-US" sz="1100" dirty="0" err="1"/>
                        <a:t>ContainersMS</a:t>
                      </a:r>
                      <a:endParaRPr lang="en-US" sz="1100" dirty="0"/>
                    </a:p>
                  </a:txBody>
                  <a:tcPr/>
                </a:tc>
                <a:extLst>
                  <a:ext uri="{0D108BD9-81ED-4DB2-BD59-A6C34878D82A}">
                    <a16:rowId xmlns:a16="http://schemas.microsoft.com/office/drawing/2014/main" val="3548769132"/>
                  </a:ext>
                </a:extLst>
              </a:tr>
              <a:tr h="248622">
                <a:tc rowSpan="2">
                  <a:txBody>
                    <a:bodyPr/>
                    <a:lstStyle/>
                    <a:p>
                      <a:r>
                        <a:rPr lang="en-US" sz="1100" dirty="0"/>
                        <a:t>Voyages</a:t>
                      </a:r>
                    </a:p>
                  </a:txBody>
                  <a:tcPr/>
                </a:tc>
                <a:tc>
                  <a:txBody>
                    <a:bodyPr/>
                    <a:lstStyle/>
                    <a:p>
                      <a:r>
                        <a:rPr lang="en-US" sz="1100" dirty="0" err="1"/>
                        <a:t>FullContainerReady</a:t>
                      </a:r>
                      <a:endParaRPr lang="en-US" sz="1100" dirty="0"/>
                    </a:p>
                  </a:txBody>
                  <a:tcPr/>
                </a:tc>
                <a:tc>
                  <a:txBody>
                    <a:bodyPr/>
                    <a:lstStyle/>
                    <a:p>
                      <a:r>
                        <a:rPr lang="en-US" sz="1100" dirty="0" err="1"/>
                        <a:t>OrderId,ContainerId,VoyageId</a:t>
                      </a:r>
                      <a:endParaRPr lang="en-US" sz="1100" dirty="0"/>
                    </a:p>
                  </a:txBody>
                  <a:tcPr/>
                </a:tc>
                <a:tc>
                  <a:txBody>
                    <a:bodyPr/>
                    <a:lstStyle/>
                    <a:p>
                      <a:r>
                        <a:rPr lang="en-US" sz="1100" dirty="0" err="1"/>
                        <a:t>OrdersMS</a:t>
                      </a:r>
                      <a:endParaRPr lang="en-US" sz="1100" dirty="0"/>
                    </a:p>
                  </a:txBody>
                  <a:tcPr/>
                </a:tc>
                <a:tc>
                  <a:txBody>
                    <a:bodyPr/>
                    <a:lstStyle/>
                    <a:p>
                      <a:r>
                        <a:rPr lang="en-US" sz="1100" dirty="0"/>
                        <a:t>Voyages MS , </a:t>
                      </a:r>
                      <a:r>
                        <a:rPr lang="en-US" sz="1100" dirty="0" err="1"/>
                        <a:t>ShipsSim</a:t>
                      </a:r>
                      <a:r>
                        <a:rPr lang="en-US" sz="1100" dirty="0"/>
                        <a:t>, </a:t>
                      </a:r>
                      <a:r>
                        <a:rPr lang="en-US" sz="1100" dirty="0" err="1"/>
                        <a:t>OrdersQ</a:t>
                      </a:r>
                      <a:r>
                        <a:rPr lang="en-US" sz="1100" dirty="0"/>
                        <a:t> </a:t>
                      </a:r>
                    </a:p>
                  </a:txBody>
                  <a:tcPr/>
                </a:tc>
                <a:extLst>
                  <a:ext uri="{0D108BD9-81ED-4DB2-BD59-A6C34878D82A}">
                    <a16:rowId xmlns:a16="http://schemas.microsoft.com/office/drawing/2014/main" val="1744937915"/>
                  </a:ext>
                </a:extLst>
              </a:tr>
              <a:tr h="248622">
                <a:tc vMerge="1">
                  <a:txBody>
                    <a:bodyPr/>
                    <a:lstStyle/>
                    <a:p>
                      <a:endParaRPr lang="en-US" sz="1100" dirty="0"/>
                    </a:p>
                  </a:txBody>
                  <a:tcPr/>
                </a:tc>
                <a:tc>
                  <a:txBody>
                    <a:bodyPr/>
                    <a:lstStyle/>
                    <a:p>
                      <a:r>
                        <a:rPr lang="en-US" sz="1100" dirty="0" err="1"/>
                        <a:t>ShipStartedVoyage</a:t>
                      </a:r>
                      <a:endParaRPr lang="en-US" sz="1100" dirty="0"/>
                    </a:p>
                  </a:txBody>
                  <a:tcPr/>
                </a:tc>
                <a:tc>
                  <a:txBody>
                    <a:bodyPr/>
                    <a:lstStyle/>
                    <a:p>
                      <a:r>
                        <a:rPr lang="en-US" sz="1100" dirty="0" err="1"/>
                        <a:t>ShipId</a:t>
                      </a:r>
                      <a:r>
                        <a:rPr lang="en-US" sz="1100" dirty="0"/>
                        <a:t>, </a:t>
                      </a:r>
                      <a:r>
                        <a:rPr lang="en-US" sz="1100" dirty="0" err="1"/>
                        <a:t>VoyageId</a:t>
                      </a:r>
                      <a:r>
                        <a:rPr lang="en-US" sz="1100" dirty="0"/>
                        <a:t> , manifest{&lt;</a:t>
                      </a:r>
                      <a:r>
                        <a:rPr lang="en-US" sz="1100" dirty="0" err="1"/>
                        <a:t>Orderid,ContainerId</a:t>
                      </a:r>
                      <a:r>
                        <a:rPr lang="en-US" sz="1100" dirty="0"/>
                        <a:t>&gt;}</a:t>
                      </a:r>
                    </a:p>
                  </a:txBody>
                  <a:tcPr/>
                </a:tc>
                <a:tc>
                  <a:txBody>
                    <a:bodyPr/>
                    <a:lstStyle/>
                    <a:p>
                      <a:r>
                        <a:rPr lang="en-US" sz="1100" dirty="0" err="1"/>
                        <a:t>ShipsMS</a:t>
                      </a:r>
                      <a:endParaRPr lang="en-US" sz="1100" dirty="0"/>
                    </a:p>
                  </a:txBody>
                  <a:tcPr/>
                </a:tc>
                <a:tc>
                  <a:txBody>
                    <a:bodyPr/>
                    <a:lstStyle/>
                    <a:p>
                      <a:r>
                        <a:rPr lang="en-US" sz="1100" dirty="0" err="1"/>
                        <a:t>VoyagesMS</a:t>
                      </a:r>
                      <a:r>
                        <a:rPr lang="en-US" sz="1100" dirty="0"/>
                        <a:t> </a:t>
                      </a:r>
                    </a:p>
                  </a:txBody>
                  <a:tcPr/>
                </a:tc>
                <a:extLst>
                  <a:ext uri="{0D108BD9-81ED-4DB2-BD59-A6C34878D82A}">
                    <a16:rowId xmlns:a16="http://schemas.microsoft.com/office/drawing/2014/main" val="3716182918"/>
                  </a:ext>
                </a:extLst>
              </a:tr>
              <a:tr h="248622">
                <a:tc>
                  <a:txBody>
                    <a:bodyPr/>
                    <a:lstStyle/>
                    <a:p>
                      <a:r>
                        <a:rPr lang="en-US" sz="1100" dirty="0"/>
                        <a:t>Ships</a:t>
                      </a:r>
                    </a:p>
                  </a:txBody>
                  <a:tcPr/>
                </a:tc>
                <a:tc>
                  <a:txBody>
                    <a:bodyPr/>
                    <a:lstStyle/>
                    <a:p>
                      <a:r>
                        <a:rPr lang="en-US" sz="1100" dirty="0" err="1"/>
                        <a:t>ShipPosition</a:t>
                      </a:r>
                      <a:endParaRPr lang="en-US" sz="1100" dirty="0"/>
                    </a:p>
                  </a:txBody>
                  <a:tcPr/>
                </a:tc>
                <a:tc>
                  <a:txBody>
                    <a:bodyPr/>
                    <a:lstStyle/>
                    <a:p>
                      <a:r>
                        <a:rPr lang="en-US" sz="1100" dirty="0" err="1"/>
                        <a:t>ShipId</a:t>
                      </a:r>
                      <a:r>
                        <a:rPr lang="en-US" sz="1100" dirty="0"/>
                        <a:t>, </a:t>
                      </a:r>
                    </a:p>
                  </a:txBody>
                  <a:tcPr/>
                </a:tc>
                <a:tc>
                  <a:txBody>
                    <a:bodyPr/>
                    <a:lstStyle/>
                    <a:p>
                      <a:r>
                        <a:rPr lang="en-US" sz="1100" dirty="0" err="1"/>
                        <a:t>ShipsMS</a:t>
                      </a:r>
                      <a:endParaRPr lang="en-US" sz="1100" dirty="0"/>
                    </a:p>
                  </a:txBody>
                  <a:tcPr/>
                </a:tc>
                <a:tc>
                  <a:txBody>
                    <a:bodyPr/>
                    <a:lstStyle/>
                    <a:p>
                      <a:r>
                        <a:rPr lang="en-US" sz="1100" dirty="0" err="1"/>
                        <a:t>OrdersQ</a:t>
                      </a:r>
                      <a:r>
                        <a:rPr lang="en-US" sz="1100" dirty="0"/>
                        <a:t>, </a:t>
                      </a:r>
                      <a:r>
                        <a:rPr lang="en-US" sz="1100" dirty="0" err="1"/>
                        <a:t>ShipsQ</a:t>
                      </a:r>
                      <a:endParaRPr lang="en-US" sz="1100" dirty="0"/>
                    </a:p>
                  </a:txBody>
                  <a:tcPr/>
                </a:tc>
                <a:extLst>
                  <a:ext uri="{0D108BD9-81ED-4DB2-BD59-A6C34878D82A}">
                    <a16:rowId xmlns:a16="http://schemas.microsoft.com/office/drawing/2014/main" val="1711483520"/>
                  </a:ext>
                </a:extLst>
              </a:tr>
              <a:tr h="248622">
                <a:tc rowSpan="3">
                  <a:txBody>
                    <a:bodyPr/>
                    <a:lstStyle/>
                    <a:p>
                      <a:r>
                        <a:rPr lang="en-US" sz="1100" dirty="0"/>
                        <a:t>Containers</a:t>
                      </a:r>
                    </a:p>
                  </a:txBody>
                  <a:tcPr/>
                </a:tc>
                <a:tc>
                  <a:txBody>
                    <a:bodyPr/>
                    <a:lstStyle/>
                    <a:p>
                      <a:r>
                        <a:rPr lang="en-US" sz="1100" dirty="0" err="1"/>
                        <a:t>ContainerTemp+GPS</a:t>
                      </a:r>
                      <a:endParaRPr lang="en-US" sz="1100" dirty="0"/>
                    </a:p>
                  </a:txBody>
                  <a:tcPr/>
                </a:tc>
                <a:tc>
                  <a:txBody>
                    <a:bodyPr/>
                    <a:lstStyle/>
                    <a:p>
                      <a:r>
                        <a:rPr lang="en-US" sz="1100" dirty="0" err="1"/>
                        <a:t>ContainerId</a:t>
                      </a:r>
                      <a:r>
                        <a:rPr lang="en-US" sz="1100" dirty="0"/>
                        <a:t>, temp, position</a:t>
                      </a:r>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endParaRPr lang="en-US" sz="1100" dirty="0"/>
                    </a:p>
                  </a:txBody>
                  <a:tcPr/>
                </a:tc>
                <a:extLst>
                  <a:ext uri="{0D108BD9-81ED-4DB2-BD59-A6C34878D82A}">
                    <a16:rowId xmlns:a16="http://schemas.microsoft.com/office/drawing/2014/main" val="1176420276"/>
                  </a:ext>
                </a:extLst>
              </a:tr>
              <a:tr h="248622">
                <a:tc vMerge="1">
                  <a:txBody>
                    <a:bodyPr/>
                    <a:lstStyle/>
                    <a:p>
                      <a:endParaRPr lang="en-US" sz="1100" dirty="0"/>
                    </a:p>
                  </a:txBody>
                  <a:tcPr/>
                </a:tc>
                <a:tc>
                  <a:txBody>
                    <a:bodyPr/>
                    <a:lstStyle/>
                    <a:p>
                      <a:r>
                        <a:rPr lang="en-US" sz="1100" dirty="0" err="1"/>
                        <a:t>ContainerAction</a:t>
                      </a:r>
                      <a:endParaRPr lang="en-US" sz="1100" dirty="0"/>
                    </a:p>
                  </a:txBody>
                  <a:tcPr/>
                </a:tc>
                <a:tc>
                  <a:txBody>
                    <a:bodyPr/>
                    <a:lstStyle/>
                    <a:p>
                      <a:r>
                        <a:rPr lang="en-US" sz="1100" dirty="0" err="1"/>
                        <a:t>ContainerId</a:t>
                      </a:r>
                      <a:r>
                        <a:rPr lang="en-US" sz="1100" dirty="0"/>
                        <a:t>, Action</a:t>
                      </a:r>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endParaRPr lang="en-US" sz="1100" dirty="0"/>
                    </a:p>
                  </a:txBody>
                  <a:tcPr/>
                </a:tc>
                <a:extLst>
                  <a:ext uri="{0D108BD9-81ED-4DB2-BD59-A6C34878D82A}">
                    <a16:rowId xmlns:a16="http://schemas.microsoft.com/office/drawing/2014/main" val="1392596522"/>
                  </a:ext>
                </a:extLst>
              </a:tr>
              <a:tr h="248622">
                <a:tc vMerge="1">
                  <a:txBody>
                    <a:bodyPr/>
                    <a:lstStyle/>
                    <a:p>
                      <a:endParaRPr lang="en-US" sz="1100" dirty="0"/>
                    </a:p>
                  </a:txBody>
                  <a:tcPr/>
                </a:tc>
                <a:tc>
                  <a:txBody>
                    <a:bodyPr/>
                    <a:lstStyle/>
                    <a:p>
                      <a:r>
                        <a:rPr lang="en-US" sz="1100" dirty="0" err="1"/>
                        <a:t>ContainerTempError</a:t>
                      </a:r>
                      <a:endParaRPr lang="en-US" sz="1100" dirty="0"/>
                    </a:p>
                  </a:txBody>
                  <a:tcPr/>
                </a:tc>
                <a:tc>
                  <a:txBody>
                    <a:bodyPr/>
                    <a:lstStyle/>
                    <a:p>
                      <a:r>
                        <a:rPr lang="en-US" sz="1100" dirty="0" err="1"/>
                        <a:t>ContainerId</a:t>
                      </a:r>
                      <a:r>
                        <a:rPr lang="en-US" sz="1100" dirty="0"/>
                        <a:t>, </a:t>
                      </a:r>
                      <a:r>
                        <a:rPr lang="en-US" sz="1100" dirty="0" err="1"/>
                        <a:t>FailCode</a:t>
                      </a:r>
                      <a:endParaRPr lang="en-US" sz="1100" dirty="0"/>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r>
                        <a:rPr lang="en-US" sz="1100" dirty="0"/>
                        <a:t> </a:t>
                      </a:r>
                    </a:p>
                  </a:txBody>
                  <a:tcPr/>
                </a:tc>
                <a:extLst>
                  <a:ext uri="{0D108BD9-81ED-4DB2-BD59-A6C34878D82A}">
                    <a16:rowId xmlns:a16="http://schemas.microsoft.com/office/drawing/2014/main" val="3929905453"/>
                  </a:ext>
                </a:extLst>
              </a:tr>
              <a:tr h="248622">
                <a:tc>
                  <a:txBody>
                    <a:bodyPr/>
                    <a:lstStyle/>
                    <a:p>
                      <a:r>
                        <a:rPr lang="en-US" sz="1100" dirty="0"/>
                        <a:t>Voyages </a:t>
                      </a:r>
                    </a:p>
                  </a:txBody>
                  <a:tcPr/>
                </a:tc>
                <a:tc>
                  <a:txBody>
                    <a:bodyPr/>
                    <a:lstStyle/>
                    <a:p>
                      <a:r>
                        <a:rPr lang="en-US" sz="1100" dirty="0" err="1"/>
                        <a:t>ShipEndedVoyage</a:t>
                      </a:r>
                      <a:endParaRPr lang="en-US" sz="1100" dirty="0"/>
                    </a:p>
                  </a:txBody>
                  <a:tcPr/>
                </a:tc>
                <a:tc>
                  <a:txBody>
                    <a:bodyPr/>
                    <a:lstStyle/>
                    <a:p>
                      <a:r>
                        <a:rPr lang="en-US" sz="1100" dirty="0" err="1"/>
                        <a:t>ShipId</a:t>
                      </a:r>
                      <a:r>
                        <a:rPr lang="en-US" sz="1100" dirty="0"/>
                        <a:t>, </a:t>
                      </a:r>
                      <a:r>
                        <a:rPr lang="en-US" sz="1100" dirty="0" err="1"/>
                        <a:t>VoyageId</a:t>
                      </a:r>
                      <a:endParaRPr lang="en-US" sz="1100" dirty="0"/>
                    </a:p>
                  </a:txBody>
                  <a:tcPr/>
                </a:tc>
                <a:tc>
                  <a:txBody>
                    <a:bodyPr/>
                    <a:lstStyle/>
                    <a:p>
                      <a:r>
                        <a:rPr lang="en-US" sz="1100" dirty="0" err="1"/>
                        <a:t>ShipsSim</a:t>
                      </a:r>
                      <a:endParaRPr lang="en-US" sz="1100" dirty="0"/>
                    </a:p>
                  </a:txBody>
                  <a:tcPr/>
                </a:tc>
                <a:tc>
                  <a:txBody>
                    <a:bodyPr/>
                    <a:lstStyle/>
                    <a:p>
                      <a:r>
                        <a:rPr lang="en-US" sz="1100" dirty="0" err="1"/>
                        <a:t>VoyagesMS</a:t>
                      </a:r>
                      <a:r>
                        <a:rPr lang="en-US" sz="1100" dirty="0"/>
                        <a:t>, </a:t>
                      </a:r>
                      <a:r>
                        <a:rPr lang="en-US" sz="1100" dirty="0" err="1"/>
                        <a:t>OrdersQ</a:t>
                      </a:r>
                      <a:r>
                        <a:rPr lang="en-US" sz="1100" dirty="0"/>
                        <a:t> </a:t>
                      </a:r>
                    </a:p>
                  </a:txBody>
                  <a:tcPr/>
                </a:tc>
                <a:extLst>
                  <a:ext uri="{0D108BD9-81ED-4DB2-BD59-A6C34878D82A}">
                    <a16:rowId xmlns:a16="http://schemas.microsoft.com/office/drawing/2014/main" val="2111386651"/>
                  </a:ext>
                </a:extLst>
              </a:tr>
              <a:tr h="248622">
                <a:tc rowSpan="2">
                  <a:txBody>
                    <a:bodyPr/>
                    <a:lstStyle/>
                    <a:p>
                      <a:r>
                        <a:rPr lang="en-US" sz="1100" dirty="0"/>
                        <a:t>Orders</a:t>
                      </a:r>
                    </a:p>
                  </a:txBody>
                  <a:tcPr/>
                </a:tc>
                <a:tc>
                  <a:txBody>
                    <a:bodyPr/>
                    <a:lstStyle/>
                    <a:p>
                      <a:r>
                        <a:rPr lang="en-US" sz="1100" dirty="0" err="1"/>
                        <a:t>ContainerOffShip</a:t>
                      </a:r>
                      <a:endParaRPr lang="en-US" sz="1100" dirty="0"/>
                    </a:p>
                  </a:txBody>
                  <a:tcPr/>
                </a:tc>
                <a:tc>
                  <a:txBody>
                    <a:bodyPr/>
                    <a:lstStyle/>
                    <a:p>
                      <a:r>
                        <a:rPr lang="en-US" sz="1100" dirty="0" err="1"/>
                        <a:t>ContainerId</a:t>
                      </a:r>
                      <a:r>
                        <a:rPr lang="en-US" sz="1100" dirty="0"/>
                        <a:t>, </a:t>
                      </a:r>
                      <a:r>
                        <a:rPr lang="en-US" sz="1100" dirty="0" err="1"/>
                        <a:t>OrderId</a:t>
                      </a:r>
                      <a:endParaRPr lang="en-US" sz="1100" dirty="0"/>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4157826486"/>
                  </a:ext>
                </a:extLst>
              </a:tr>
              <a:tr h="248622">
                <a:tc vMerge="1">
                  <a:txBody>
                    <a:bodyPr/>
                    <a:lstStyle/>
                    <a:p>
                      <a:endParaRPr lang="en-US" sz="1100" dirty="0"/>
                    </a:p>
                  </a:txBody>
                  <a:tcPr/>
                </a:tc>
                <a:tc>
                  <a:txBody>
                    <a:bodyPr/>
                    <a:lstStyle/>
                    <a:p>
                      <a:r>
                        <a:rPr lang="en-US" sz="1100" dirty="0" err="1"/>
                        <a:t>ContainerDelivered</a:t>
                      </a:r>
                      <a:endParaRPr lang="en-US" sz="1100" dirty="0"/>
                    </a:p>
                  </a:txBody>
                  <a:tcPr/>
                </a:tc>
                <a:tc>
                  <a:txBody>
                    <a:bodyPr/>
                    <a:lstStyle/>
                    <a:p>
                      <a:r>
                        <a:rPr lang="en-US" sz="1100" dirty="0" err="1"/>
                        <a:t>ContainerId</a:t>
                      </a:r>
                      <a:r>
                        <a:rPr lang="en-US" sz="1100" dirty="0"/>
                        <a:t>, </a:t>
                      </a:r>
                      <a:r>
                        <a:rPr lang="en-US" sz="1100" dirty="0" err="1"/>
                        <a:t>OrderId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060318503"/>
                  </a:ext>
                </a:extLst>
              </a:tr>
              <a:tr h="248622">
                <a:tc>
                  <a:txBody>
                    <a:bodyPr/>
                    <a:lstStyle/>
                    <a:p>
                      <a:r>
                        <a:rPr lang="en-US" sz="1100" dirty="0"/>
                        <a:t>Containers</a:t>
                      </a:r>
                    </a:p>
                  </a:txBody>
                  <a:tcPr/>
                </a:tc>
                <a:tc>
                  <a:txBody>
                    <a:bodyPr/>
                    <a:lstStyle/>
                    <a:p>
                      <a:r>
                        <a:rPr lang="en-US" sz="1100" dirty="0" err="1"/>
                        <a:t>containerReleased</a:t>
                      </a:r>
                      <a:endParaRPr lang="en-US" sz="1100" dirty="0"/>
                    </a:p>
                  </a:txBody>
                  <a:tcPr/>
                </a:tc>
                <a:tc>
                  <a:txBody>
                    <a:bodyPr/>
                    <a:lstStyle/>
                    <a:p>
                      <a:r>
                        <a:rPr lang="en-US" sz="1100" dirty="0" err="1"/>
                        <a:t>ContainerId</a:t>
                      </a:r>
                      <a:endParaRPr lang="en-US" sz="1100" dirty="0"/>
                    </a:p>
                  </a:txBody>
                  <a:tcPr/>
                </a:tc>
                <a:tc>
                  <a:txBody>
                    <a:bodyPr/>
                    <a:lstStyle/>
                    <a:p>
                      <a:r>
                        <a:rPr lang="en-US" sz="1100" dirty="0" err="1"/>
                        <a:t>OrdersMS</a:t>
                      </a:r>
                      <a:endParaRPr lang="en-US" sz="1100" dirty="0"/>
                    </a:p>
                  </a:txBody>
                  <a:tcPr/>
                </a:tc>
                <a:tc>
                  <a:txBody>
                    <a:bodyPr/>
                    <a:lstStyle/>
                    <a:p>
                      <a:r>
                        <a:rPr lang="en-US" sz="1100" dirty="0" err="1"/>
                        <a:t>ContainersMS</a:t>
                      </a:r>
                      <a:endParaRPr lang="en-US" sz="1100" dirty="0"/>
                    </a:p>
                  </a:txBody>
                  <a:tcPr/>
                </a:tc>
                <a:extLst>
                  <a:ext uri="{0D108BD9-81ED-4DB2-BD59-A6C34878D82A}">
                    <a16:rowId xmlns:a16="http://schemas.microsoft.com/office/drawing/2014/main" val="3607201804"/>
                  </a:ext>
                </a:extLst>
              </a:tr>
              <a:tr h="248622">
                <a:tc>
                  <a:txBody>
                    <a:bodyPr/>
                    <a:lstStyle/>
                    <a:p>
                      <a:r>
                        <a:rPr lang="en-US" sz="1100" dirty="0"/>
                        <a:t>Orders</a:t>
                      </a:r>
                    </a:p>
                  </a:txBody>
                  <a:tcPr/>
                </a:tc>
                <a:tc>
                  <a:txBody>
                    <a:bodyPr/>
                    <a:lstStyle/>
                    <a:p>
                      <a:r>
                        <a:rPr lang="en-US" sz="1100" dirty="0" err="1"/>
                        <a:t>OrderCompleted</a:t>
                      </a:r>
                      <a:endParaRPr lang="en-US" sz="1100" dirty="0"/>
                    </a:p>
                  </a:txBody>
                  <a:tcPr/>
                </a:tc>
                <a:tc>
                  <a:txBody>
                    <a:bodyPr/>
                    <a:lstStyle/>
                    <a:p>
                      <a:r>
                        <a:rPr lang="en-US" sz="1100" dirty="0" err="1"/>
                        <a:t>OrderId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886285459"/>
                  </a:ext>
                </a:extLst>
              </a:tr>
            </a:tbl>
          </a:graphicData>
        </a:graphic>
      </p:graphicFrame>
    </p:spTree>
    <p:extLst>
      <p:ext uri="{BB962C8B-B14F-4D97-AF65-F5344CB8AC3E}">
        <p14:creationId xmlns:p14="http://schemas.microsoft.com/office/powerpoint/2010/main" val="41353430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63</a:t>
            </a:fld>
            <a:endParaRPr lang="en-US"/>
          </a:p>
        </p:txBody>
      </p:sp>
    </p:spTree>
    <p:extLst>
      <p:ext uri="{BB962C8B-B14F-4D97-AF65-F5344CB8AC3E}">
        <p14:creationId xmlns:p14="http://schemas.microsoft.com/office/powerpoint/2010/main" val="37945440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dirty="0"/>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dirty="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65</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Shipping </a:t>
            </a:r>
            <a:r>
              <a:rPr lang="en-US" sz="1200" dirty="0" err="1">
                <a:solidFill>
                  <a:schemeClr val="accent1">
                    <a:lumMod val="50000"/>
                  </a:schemeClr>
                </a:solidFill>
              </a:rPr>
              <a:t>Oinc</a:t>
            </a:r>
            <a:r>
              <a:rPr lang="en-US" sz="1200" dirty="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solidFill>
                  <a:schemeClr val="bg1"/>
                </a:solidFill>
              </a:rPr>
              <a:t>Container</a:t>
            </a:r>
            <a:r>
              <a:rPr lang="en-US" sz="1400" dirty="0">
                <a:solidFill>
                  <a:schemeClr val="bg1"/>
                </a:solidFill>
              </a:rPr>
              <a:t>: </a:t>
            </a:r>
          </a:p>
          <a:p>
            <a:endParaRPr lang="en-US" sz="1400" dirty="0">
              <a:solidFill>
                <a:schemeClr val="bg1"/>
              </a:solidFill>
            </a:endParaRPr>
          </a:p>
          <a:p>
            <a:r>
              <a:rPr lang="en-US" sz="1400" dirty="0">
                <a:solidFill>
                  <a:schemeClr val="bg1"/>
                </a:solidFill>
              </a:rPr>
              <a:t>Type</a:t>
            </a:r>
          </a:p>
          <a:p>
            <a:r>
              <a:rPr lang="en-US" sz="1400" dirty="0">
                <a:solidFill>
                  <a:schemeClr val="bg1"/>
                </a:solidFill>
              </a:rPr>
              <a:t>Location</a:t>
            </a:r>
          </a:p>
          <a:p>
            <a:r>
              <a:rPr lang="en-US" sz="1400" dirty="0">
                <a:solidFill>
                  <a:schemeClr val="bg1"/>
                </a:solidFill>
              </a:rPr>
              <a:t>Capacity</a:t>
            </a:r>
          </a:p>
          <a:p>
            <a:r>
              <a:rPr lang="en-US" sz="1400" dirty="0">
                <a:solidFill>
                  <a:schemeClr val="bg1"/>
                </a:solidFill>
              </a:rPr>
              <a:t>Brand</a:t>
            </a:r>
          </a:p>
          <a:p>
            <a:r>
              <a:rPr lang="en-US" sz="1400" dirty="0">
                <a:solidFill>
                  <a:schemeClr val="bg1"/>
                </a:solidFill>
              </a:rPr>
              <a:t>Status</a:t>
            </a:r>
          </a:p>
          <a:p>
            <a:endParaRPr lang="en-US" sz="1400" dirty="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dirty="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dirty="0"/>
              <a:t>OLD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Ship </a:t>
            </a:r>
          </a:p>
          <a:p>
            <a:pPr algn="ctr"/>
            <a:r>
              <a:rPr lang="en-US" sz="1000" dirty="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Customs</a:t>
            </a:r>
          </a:p>
          <a:p>
            <a:pPr algn="ctr"/>
            <a:r>
              <a:rPr lang="en-US" sz="1200" dirty="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Import</a:t>
            </a:r>
          </a:p>
          <a:p>
            <a:pPr algn="ctr"/>
            <a:r>
              <a:rPr lang="en-US" sz="1000" dirty="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Port Load/Unload</a:t>
            </a:r>
          </a:p>
          <a:p>
            <a:pPr algn="ctr"/>
            <a:r>
              <a:rPr lang="en-US" sz="1200" dirty="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Containers Mules</a:t>
            </a:r>
          </a:p>
          <a:p>
            <a:pPr algn="ctr"/>
            <a:r>
              <a:rPr lang="en-US" sz="1000" dirty="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dirty="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dirty="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dirty="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dirty="0"/>
              <a:t>aggregates</a:t>
            </a:r>
            <a:endParaRPr lang="en-US" dirty="0"/>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bg1"/>
                </a:solidFill>
              </a:rPr>
              <a:t>ReeFer</a:t>
            </a:r>
            <a:endParaRPr lang="en-US" sz="1000" dirty="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dirty="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Land Transportation</a:t>
            </a:r>
          </a:p>
          <a:p>
            <a:pPr algn="ctr"/>
            <a:r>
              <a:rPr lang="en-US" sz="1200" dirty="0">
                <a:solidFill>
                  <a:schemeClr val="accent5">
                    <a:lumMod val="50000"/>
                  </a:schemeClr>
                </a:solidFill>
              </a:rPr>
              <a:t>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dirty="0"/>
              <a:t>Voyages</a:t>
            </a:r>
          </a:p>
        </p:txBody>
      </p:sp>
    </p:spTree>
    <p:extLst>
      <p:ext uri="{BB962C8B-B14F-4D97-AF65-F5344CB8AC3E}">
        <p14:creationId xmlns:p14="http://schemas.microsoft.com/office/powerpoint/2010/main" val="471305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dirty="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7</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Pending</a:t>
            </a:r>
            <a:endParaRPr lang="en-US" sz="900" dirty="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Booked</a:t>
            </a:r>
            <a:endParaRPr lang="en-US" sz="900" dirty="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Assigned</a:t>
            </a:r>
            <a:endParaRPr lang="en-US" sz="900" dirty="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dirty="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rgbClr val="7030A0"/>
                </a:solidFill>
              </a:rPr>
              <a:t>Snapshot</a:t>
            </a:r>
            <a:endParaRPr lang="en-US" sz="900" dirty="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a:p>
            <a:pPr algn="ctr"/>
            <a:r>
              <a:rPr lang="en-US" sz="1200" dirty="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dirty="0">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dirty="0">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200737</TotalTime>
  <Words>4603</Words>
  <Application>Microsoft Macintosh PowerPoint</Application>
  <PresentationFormat>Widescreen</PresentationFormat>
  <Paragraphs>1618</Paragraphs>
  <Slides>67</Slides>
  <Notes>29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67</vt:i4>
      </vt:variant>
    </vt:vector>
  </HeadingPairs>
  <TitlesOfParts>
    <vt:vector size="78" baseType="lpstr">
      <vt:lpstr>Arial</vt:lpstr>
      <vt:lpstr>Calibri</vt:lpstr>
      <vt:lpstr>Helvetica</vt:lpstr>
      <vt:lpstr>Helvetica Neue Light</vt:lpstr>
      <vt:lpstr>Helvetica Neue Thin</vt:lpstr>
      <vt:lpstr>IBM Plex Sans</vt:lpstr>
      <vt:lpstr>Lucida Grande</vt:lpstr>
      <vt:lpstr>Menlo</vt:lpstr>
      <vt:lpstr>BLANK</vt:lpstr>
      <vt:lpstr>InterConnect Theme</vt:lpstr>
      <vt:lpstr>Office Theme</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Reefer Container - HL</vt:lpstr>
      <vt:lpstr>Reefer Container - HL</vt:lpstr>
      <vt:lpstr>Reefer Container - HL</vt:lpstr>
      <vt:lpstr>Command Query Responsibility Segregation Pattern</vt:lpstr>
      <vt:lpstr>SAGA Pattern</vt:lpstr>
      <vt:lpstr>Saga pattern - Choreography</vt:lpstr>
      <vt:lpstr>Saga pattern - Choreography</vt:lpstr>
      <vt:lpstr>Saga pattern - Choreography</vt:lpstr>
      <vt:lpstr>Saga pattern - Orchestration</vt:lpstr>
      <vt:lpstr>Reprocessing and dead letter</vt:lpstr>
      <vt:lpstr>Reprocessing and dead letter</vt:lpstr>
      <vt:lpstr>IBM Cloud Deployment</vt:lpstr>
      <vt:lpstr>Dependency graph</vt:lpstr>
      <vt:lpstr>Kafka Architecture</vt:lpstr>
      <vt:lpstr>Kafka Topic / Partition/ Replicas</vt:lpstr>
      <vt:lpstr>Exactly once</vt:lpstr>
      <vt:lpstr>PowerPoint Presentation</vt:lpstr>
      <vt:lpstr>High Availability: Active – (P/C) Standby</vt:lpstr>
      <vt:lpstr>High Availability: Active - Active</vt:lpstr>
      <vt:lpstr>Solution Run Time</vt:lpstr>
      <vt:lpstr>Remote Access to Kafka Broker</vt:lpstr>
      <vt:lpstr>EDA Landscape</vt:lpstr>
      <vt:lpstr>Container Microservice - KStreams</vt:lpstr>
      <vt:lpstr>Container Microservice </vt:lpstr>
      <vt:lpstr>Legacy to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Schema Registry</vt:lpstr>
      <vt:lpstr>Shipping Order Management Service</vt:lpstr>
      <vt:lpstr>PowerPoint Presentation</vt:lpstr>
      <vt:lpstr>Voyages Management Service</vt:lpstr>
      <vt:lpstr>PowerPoint Presentation</vt:lpstr>
      <vt:lpstr>PowerPoint Presentation</vt:lpstr>
      <vt:lpstr>PowerPoint Presentation</vt:lpstr>
      <vt:lpstr>PowerPoint Presentation</vt:lpstr>
      <vt:lpstr>K Containers example - Event Bus Topics   </vt:lpstr>
      <vt:lpstr>Container Management Service</vt:lpstr>
      <vt:lpstr>PowerPoint Presentation</vt:lpstr>
      <vt:lpstr>PowerPoint Presentation</vt:lpstr>
      <vt:lpstr>Container Bounded Context</vt:lpstr>
      <vt:lpstr>OLD    Container - HL</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Microsoft Office User</cp:lastModifiedBy>
  <cp:revision>2708</cp:revision>
  <cp:lastPrinted>2016-03-10T02:30:19Z</cp:lastPrinted>
  <dcterms:created xsi:type="dcterms:W3CDTF">2015-06-25T15:18:43Z</dcterms:created>
  <dcterms:modified xsi:type="dcterms:W3CDTF">2020-02-05T05:01:33Z</dcterms:modified>
</cp:coreProperties>
</file>